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1" r:id="rId5"/>
    <p:sldId id="264" r:id="rId6"/>
    <p:sldId id="263" r:id="rId7"/>
    <p:sldId id="265" r:id="rId8"/>
    <p:sldId id="266" r:id="rId9"/>
    <p:sldId id="267" r:id="rId10"/>
    <p:sldId id="269" r:id="rId11"/>
    <p:sldId id="271" r:id="rId1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D5697C28-B8F4-45E6-A225-D560FF82EA0B}" type="datetimeFigureOut">
              <a:rPr lang="ar-EG" smtClean="0"/>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CACDE02-6D96-4E6A-BBF7-E8AF11064AFA}" type="slidenum">
              <a:rPr lang="ar-EG" smtClean="0"/>
              <a:t>‹#›</a:t>
            </a:fld>
            <a:endParaRPr lang="ar-EG"/>
          </a:p>
        </p:txBody>
      </p:sp>
    </p:spTree>
    <p:extLst>
      <p:ext uri="{BB962C8B-B14F-4D97-AF65-F5344CB8AC3E}">
        <p14:creationId xmlns:p14="http://schemas.microsoft.com/office/powerpoint/2010/main" val="3993818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D5697C28-B8F4-45E6-A225-D560FF82EA0B}" type="datetimeFigureOut">
              <a:rPr lang="ar-EG" smtClean="0"/>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CACDE02-6D96-4E6A-BBF7-E8AF11064AFA}" type="slidenum">
              <a:rPr lang="ar-EG" smtClean="0"/>
              <a:t>‹#›</a:t>
            </a:fld>
            <a:endParaRPr lang="ar-EG"/>
          </a:p>
        </p:txBody>
      </p:sp>
    </p:spTree>
    <p:extLst>
      <p:ext uri="{BB962C8B-B14F-4D97-AF65-F5344CB8AC3E}">
        <p14:creationId xmlns:p14="http://schemas.microsoft.com/office/powerpoint/2010/main" val="375461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D5697C28-B8F4-45E6-A225-D560FF82EA0B}" type="datetimeFigureOut">
              <a:rPr lang="ar-EG" smtClean="0"/>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CACDE02-6D96-4E6A-BBF7-E8AF11064AFA}" type="slidenum">
              <a:rPr lang="ar-EG" smtClean="0"/>
              <a:t>‹#›</a:t>
            </a:fld>
            <a:endParaRPr lang="ar-EG"/>
          </a:p>
        </p:txBody>
      </p:sp>
    </p:spTree>
    <p:extLst>
      <p:ext uri="{BB962C8B-B14F-4D97-AF65-F5344CB8AC3E}">
        <p14:creationId xmlns:p14="http://schemas.microsoft.com/office/powerpoint/2010/main" val="4181306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D5697C28-B8F4-45E6-A225-D560FF82EA0B}" type="datetimeFigureOut">
              <a:rPr lang="ar-EG" smtClean="0"/>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CACDE02-6D96-4E6A-BBF7-E8AF11064AFA}" type="slidenum">
              <a:rPr lang="ar-EG" smtClean="0"/>
              <a:t>‹#›</a:t>
            </a:fld>
            <a:endParaRPr lang="ar-EG"/>
          </a:p>
        </p:txBody>
      </p:sp>
    </p:spTree>
    <p:extLst>
      <p:ext uri="{BB962C8B-B14F-4D97-AF65-F5344CB8AC3E}">
        <p14:creationId xmlns:p14="http://schemas.microsoft.com/office/powerpoint/2010/main" val="2278272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697C28-B8F4-45E6-A225-D560FF82EA0B}" type="datetimeFigureOut">
              <a:rPr lang="ar-EG" smtClean="0"/>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CACDE02-6D96-4E6A-BBF7-E8AF11064AFA}" type="slidenum">
              <a:rPr lang="ar-EG" smtClean="0"/>
              <a:t>‹#›</a:t>
            </a:fld>
            <a:endParaRPr lang="ar-EG"/>
          </a:p>
        </p:txBody>
      </p:sp>
    </p:spTree>
    <p:extLst>
      <p:ext uri="{BB962C8B-B14F-4D97-AF65-F5344CB8AC3E}">
        <p14:creationId xmlns:p14="http://schemas.microsoft.com/office/powerpoint/2010/main" val="1346111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D5697C28-B8F4-45E6-A225-D560FF82EA0B}" type="datetimeFigureOut">
              <a:rPr lang="ar-EG" smtClean="0"/>
              <a:t>24/07/1441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8CACDE02-6D96-4E6A-BBF7-E8AF11064AFA}" type="slidenum">
              <a:rPr lang="ar-EG" smtClean="0"/>
              <a:t>‹#›</a:t>
            </a:fld>
            <a:endParaRPr lang="ar-EG"/>
          </a:p>
        </p:txBody>
      </p:sp>
    </p:spTree>
    <p:extLst>
      <p:ext uri="{BB962C8B-B14F-4D97-AF65-F5344CB8AC3E}">
        <p14:creationId xmlns:p14="http://schemas.microsoft.com/office/powerpoint/2010/main" val="3623875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D5697C28-B8F4-45E6-A225-D560FF82EA0B}" type="datetimeFigureOut">
              <a:rPr lang="ar-EG" smtClean="0"/>
              <a:t>24/07/1441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8CACDE02-6D96-4E6A-BBF7-E8AF11064AFA}" type="slidenum">
              <a:rPr lang="ar-EG" smtClean="0"/>
              <a:t>‹#›</a:t>
            </a:fld>
            <a:endParaRPr lang="ar-EG"/>
          </a:p>
        </p:txBody>
      </p:sp>
    </p:spTree>
    <p:extLst>
      <p:ext uri="{BB962C8B-B14F-4D97-AF65-F5344CB8AC3E}">
        <p14:creationId xmlns:p14="http://schemas.microsoft.com/office/powerpoint/2010/main" val="2340016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D5697C28-B8F4-45E6-A225-D560FF82EA0B}" type="datetimeFigureOut">
              <a:rPr lang="ar-EG" smtClean="0"/>
              <a:t>24/07/1441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8CACDE02-6D96-4E6A-BBF7-E8AF11064AFA}" type="slidenum">
              <a:rPr lang="ar-EG" smtClean="0"/>
              <a:t>‹#›</a:t>
            </a:fld>
            <a:endParaRPr lang="ar-EG"/>
          </a:p>
        </p:txBody>
      </p:sp>
    </p:spTree>
    <p:extLst>
      <p:ext uri="{BB962C8B-B14F-4D97-AF65-F5344CB8AC3E}">
        <p14:creationId xmlns:p14="http://schemas.microsoft.com/office/powerpoint/2010/main" val="444974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697C28-B8F4-45E6-A225-D560FF82EA0B}" type="datetimeFigureOut">
              <a:rPr lang="ar-EG" smtClean="0"/>
              <a:t>24/07/1441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8CACDE02-6D96-4E6A-BBF7-E8AF11064AFA}" type="slidenum">
              <a:rPr lang="ar-EG" smtClean="0"/>
              <a:t>‹#›</a:t>
            </a:fld>
            <a:endParaRPr lang="ar-EG"/>
          </a:p>
        </p:txBody>
      </p:sp>
    </p:spTree>
    <p:extLst>
      <p:ext uri="{BB962C8B-B14F-4D97-AF65-F5344CB8AC3E}">
        <p14:creationId xmlns:p14="http://schemas.microsoft.com/office/powerpoint/2010/main" val="3321226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697C28-B8F4-45E6-A225-D560FF82EA0B}" type="datetimeFigureOut">
              <a:rPr lang="ar-EG" smtClean="0"/>
              <a:t>24/07/1441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8CACDE02-6D96-4E6A-BBF7-E8AF11064AFA}" type="slidenum">
              <a:rPr lang="ar-EG" smtClean="0"/>
              <a:t>‹#›</a:t>
            </a:fld>
            <a:endParaRPr lang="ar-EG"/>
          </a:p>
        </p:txBody>
      </p:sp>
    </p:spTree>
    <p:extLst>
      <p:ext uri="{BB962C8B-B14F-4D97-AF65-F5344CB8AC3E}">
        <p14:creationId xmlns:p14="http://schemas.microsoft.com/office/powerpoint/2010/main" val="2870763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697C28-B8F4-45E6-A225-D560FF82EA0B}" type="datetimeFigureOut">
              <a:rPr lang="ar-EG" smtClean="0"/>
              <a:t>24/07/1441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8CACDE02-6D96-4E6A-BBF7-E8AF11064AFA}" type="slidenum">
              <a:rPr lang="ar-EG" smtClean="0"/>
              <a:t>‹#›</a:t>
            </a:fld>
            <a:endParaRPr lang="ar-EG"/>
          </a:p>
        </p:txBody>
      </p:sp>
    </p:spTree>
    <p:extLst>
      <p:ext uri="{BB962C8B-B14F-4D97-AF65-F5344CB8AC3E}">
        <p14:creationId xmlns:p14="http://schemas.microsoft.com/office/powerpoint/2010/main" val="3999162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5697C28-B8F4-45E6-A225-D560FF82EA0B}" type="datetimeFigureOut">
              <a:rPr lang="ar-EG" smtClean="0"/>
              <a:t>24/07/1441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CACDE02-6D96-4E6A-BBF7-E8AF11064AFA}" type="slidenum">
              <a:rPr lang="ar-EG" smtClean="0"/>
              <a:t>‹#›</a:t>
            </a:fld>
            <a:endParaRPr lang="ar-EG"/>
          </a:p>
        </p:txBody>
      </p:sp>
    </p:spTree>
    <p:extLst>
      <p:ext uri="{BB962C8B-B14F-4D97-AF65-F5344CB8AC3E}">
        <p14:creationId xmlns:p14="http://schemas.microsoft.com/office/powerpoint/2010/main" val="879932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6793"/>
            <a:ext cx="7772400" cy="1512167"/>
          </a:xfrm>
        </p:spPr>
        <p:txBody>
          <a:bodyPr/>
          <a:lstStyle/>
          <a:p>
            <a:r>
              <a:rPr lang="ar-EG" b="1" dirty="0" smtClean="0">
                <a:solidFill>
                  <a:srgbClr val="FF0000"/>
                </a:solidFill>
                <a:latin typeface="Times New Roman" pitchFamily="18" charset="0"/>
                <a:cs typeface="Times New Roman" pitchFamily="18" charset="0"/>
              </a:rPr>
              <a:t>محاضرات هيدرولوجي </a:t>
            </a:r>
            <a:endParaRPr lang="ar-EG" b="1"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3212976"/>
            <a:ext cx="6400800" cy="2425824"/>
          </a:xfrm>
        </p:spPr>
        <p:txBody>
          <a:bodyPr>
            <a:normAutofit/>
          </a:bodyPr>
          <a:lstStyle/>
          <a:p>
            <a:r>
              <a:rPr lang="ar-EG" b="1" dirty="0" smtClean="0">
                <a:solidFill>
                  <a:srgbClr val="00B050"/>
                </a:solidFill>
                <a:latin typeface="Times New Roman" pitchFamily="18" charset="0"/>
                <a:cs typeface="Times New Roman" pitchFamily="18" charset="0"/>
              </a:rPr>
              <a:t>دكتور </a:t>
            </a:r>
          </a:p>
          <a:p>
            <a:r>
              <a:rPr lang="ar-EG" b="1" dirty="0" smtClean="0">
                <a:solidFill>
                  <a:srgbClr val="00B050"/>
                </a:solidFill>
                <a:latin typeface="Times New Roman" pitchFamily="18" charset="0"/>
                <a:cs typeface="Times New Roman" pitchFamily="18" charset="0"/>
              </a:rPr>
              <a:t>محمد أحمد بسيوني </a:t>
            </a:r>
          </a:p>
          <a:p>
            <a:r>
              <a:rPr lang="ar-EG" b="1" dirty="0" smtClean="0">
                <a:solidFill>
                  <a:srgbClr val="00B050"/>
                </a:solidFill>
                <a:latin typeface="Times New Roman" pitchFamily="18" charset="0"/>
                <a:cs typeface="Times New Roman" pitchFamily="18" charset="0"/>
              </a:rPr>
              <a:t>مدرس علوم الاراضي والمياة </a:t>
            </a:r>
          </a:p>
          <a:p>
            <a:r>
              <a:rPr lang="ar-EG" b="1" dirty="0" smtClean="0">
                <a:solidFill>
                  <a:srgbClr val="00B050"/>
                </a:solidFill>
                <a:latin typeface="Times New Roman" pitchFamily="18" charset="0"/>
                <a:cs typeface="Times New Roman" pitchFamily="18" charset="0"/>
              </a:rPr>
              <a:t>كلية الزراعة – جامعة بنها </a:t>
            </a:r>
            <a:endParaRPr lang="ar-EG" b="1" dirty="0">
              <a:solidFill>
                <a:srgbClr val="00B050"/>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88640"/>
            <a:ext cx="6553200" cy="129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1589760"/>
      </p:ext>
    </p:extLst>
  </p:cSld>
  <p:clrMapOvr>
    <a:masterClrMapping/>
  </p:clrMapOvr>
  <p:transition spd="slow">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sz="3600" dirty="0">
                <a:solidFill>
                  <a:srgbClr val="FF0000"/>
                </a:solidFill>
              </a:rPr>
              <a:t>قيم معامل التوصيل الهيدروليكي(متر/ثانية) لبعض </a:t>
            </a:r>
            <a:r>
              <a:rPr lang="ar-EG" sz="3600" dirty="0" smtClean="0">
                <a:solidFill>
                  <a:srgbClr val="FF0000"/>
                </a:solidFill>
              </a:rPr>
              <a:t>الاراضي </a:t>
            </a:r>
            <a:r>
              <a:rPr lang="ar-SA" sz="3600" dirty="0" smtClean="0">
                <a:solidFill>
                  <a:srgbClr val="FF0000"/>
                </a:solidFill>
              </a:rPr>
              <a:t> </a:t>
            </a:r>
            <a:r>
              <a:rPr lang="ar-SA" sz="3600" dirty="0">
                <a:solidFill>
                  <a:srgbClr val="FF0000"/>
                </a:solidFill>
              </a:rPr>
              <a:t>عند مستويات رطوبة مختلفة</a:t>
            </a:r>
            <a:endParaRPr lang="ar-EG" sz="3600"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21401660"/>
              </p:ext>
            </p:extLst>
          </p:nvPr>
        </p:nvGraphicFramePr>
        <p:xfrm>
          <a:off x="971600" y="1628802"/>
          <a:ext cx="7344816" cy="4680516"/>
        </p:xfrm>
        <a:graphic>
          <a:graphicData uri="http://schemas.openxmlformats.org/drawingml/2006/table">
            <a:tbl>
              <a:tblPr rtl="1" firstRow="1" firstCol="1" lastRow="1" lastCol="1" bandRow="1" bandCol="1">
                <a:tableStyleId>{5C22544A-7EE6-4342-B048-85BDC9FD1C3A}</a:tableStyleId>
              </a:tblPr>
              <a:tblGrid>
                <a:gridCol w="1836204"/>
                <a:gridCol w="1836204"/>
                <a:gridCol w="2520148"/>
                <a:gridCol w="1152260"/>
              </a:tblGrid>
              <a:tr h="1337291">
                <a:tc>
                  <a:txBody>
                    <a:bodyPr/>
                    <a:lstStyle/>
                    <a:p>
                      <a:pPr marL="228600" algn="ctr" rtl="1">
                        <a:spcAft>
                          <a:spcPts val="0"/>
                        </a:spcAft>
                      </a:pPr>
                      <a:r>
                        <a:rPr lang="en-US" sz="1400">
                          <a:effectLst/>
                          <a:latin typeface="Times New Roman" pitchFamily="18" charset="0"/>
                          <a:cs typeface="Times New Roman" pitchFamily="18" charset="0"/>
                        </a:rPr>
                        <a:t>Sandy loam soil</a:t>
                      </a:r>
                      <a:endParaRPr lang="en-US" sz="1200">
                        <a:effectLst/>
                        <a:latin typeface="Times New Roman" pitchFamily="18" charset="0"/>
                        <a:ea typeface="Times New Roman"/>
                        <a:cs typeface="Times New Roman" pitchFamily="18" charset="0"/>
                      </a:endParaRPr>
                    </a:p>
                  </a:txBody>
                  <a:tcPr marL="68580" marR="68580" marT="0" marB="0"/>
                </a:tc>
                <a:tc>
                  <a:txBody>
                    <a:bodyPr/>
                    <a:lstStyle/>
                    <a:p>
                      <a:pPr marL="228600" algn="ctr" rtl="1">
                        <a:spcAft>
                          <a:spcPts val="0"/>
                        </a:spcAft>
                      </a:pPr>
                      <a:r>
                        <a:rPr lang="en-US" sz="1400">
                          <a:effectLst/>
                          <a:latin typeface="Times New Roman" pitchFamily="18" charset="0"/>
                          <a:cs typeface="Times New Roman" pitchFamily="18" charset="0"/>
                        </a:rPr>
                        <a:t>Calcareous sandy soil</a:t>
                      </a:r>
                      <a:endParaRPr lang="en-US" sz="1200">
                        <a:effectLst/>
                        <a:latin typeface="Times New Roman" pitchFamily="18" charset="0"/>
                        <a:ea typeface="Times New Roman"/>
                        <a:cs typeface="Times New Roman" pitchFamily="18" charset="0"/>
                      </a:endParaRPr>
                    </a:p>
                  </a:txBody>
                  <a:tcPr marL="68580" marR="68580" marT="0" marB="0"/>
                </a:tc>
                <a:tc>
                  <a:txBody>
                    <a:bodyPr/>
                    <a:lstStyle/>
                    <a:p>
                      <a:pPr marL="228600" algn="ctr" rtl="1">
                        <a:spcAft>
                          <a:spcPts val="0"/>
                        </a:spcAft>
                      </a:pPr>
                      <a:r>
                        <a:rPr lang="en-US" sz="1400" dirty="0">
                          <a:effectLst/>
                          <a:latin typeface="Times New Roman" pitchFamily="18" charset="0"/>
                          <a:cs typeface="Times New Roman" pitchFamily="18" charset="0"/>
                        </a:rPr>
                        <a:t>Sandy soil</a:t>
                      </a:r>
                      <a:endParaRPr lang="en-US" sz="1200" dirty="0">
                        <a:effectLst/>
                        <a:latin typeface="Times New Roman" pitchFamily="18" charset="0"/>
                        <a:ea typeface="Times New Roman"/>
                        <a:cs typeface="Times New Roman" pitchFamily="18" charset="0"/>
                      </a:endParaRPr>
                    </a:p>
                  </a:txBody>
                  <a:tcPr marL="68580" marR="68580" marT="0" marB="0"/>
                </a:tc>
                <a:tc>
                  <a:txBody>
                    <a:bodyPr/>
                    <a:lstStyle/>
                    <a:p>
                      <a:pPr marL="228600" algn="ctr" rtl="0">
                        <a:spcAft>
                          <a:spcPts val="0"/>
                        </a:spcAft>
                      </a:pPr>
                      <a:r>
                        <a:rPr lang="en-US" sz="1400" dirty="0">
                          <a:effectLst/>
                          <a:latin typeface="Times New Roman" pitchFamily="18" charset="0"/>
                          <a:cs typeface="Times New Roman" pitchFamily="18" charset="0"/>
                          <a:sym typeface="Symbol"/>
                        </a:rPr>
                        <a:t></a:t>
                      </a:r>
                      <a:r>
                        <a:rPr lang="en-US" sz="1400" dirty="0">
                          <a:effectLst/>
                          <a:latin typeface="Times New Roman" pitchFamily="18" charset="0"/>
                          <a:cs typeface="Times New Roman" pitchFamily="18" charset="0"/>
                        </a:rPr>
                        <a:t>(%)</a:t>
                      </a:r>
                      <a:endParaRPr lang="en-US" sz="1200" dirty="0">
                        <a:effectLst/>
                        <a:latin typeface="Times New Roman" pitchFamily="18" charset="0"/>
                        <a:ea typeface="Times New Roman"/>
                        <a:cs typeface="Times New Roman" pitchFamily="18" charset="0"/>
                      </a:endParaRPr>
                    </a:p>
                  </a:txBody>
                  <a:tcPr marL="68580" marR="68580" marT="0" marB="0"/>
                </a:tc>
              </a:tr>
              <a:tr h="668645">
                <a:tc>
                  <a:txBody>
                    <a:bodyPr/>
                    <a:lstStyle/>
                    <a:p>
                      <a:pPr marL="228600" algn="ctr" rtl="0">
                        <a:spcAft>
                          <a:spcPts val="0"/>
                        </a:spcAft>
                      </a:pPr>
                      <a:r>
                        <a:rPr lang="en-US" sz="1400">
                          <a:effectLst/>
                          <a:latin typeface="Times New Roman" pitchFamily="18" charset="0"/>
                          <a:cs typeface="Times New Roman" pitchFamily="18" charset="0"/>
                        </a:rPr>
                        <a:t>9.1 x 10</a:t>
                      </a:r>
                      <a:r>
                        <a:rPr lang="en-US" sz="1400" baseline="30000">
                          <a:effectLst/>
                          <a:latin typeface="Times New Roman" pitchFamily="18" charset="0"/>
                          <a:cs typeface="Times New Roman" pitchFamily="18" charset="0"/>
                        </a:rPr>
                        <a:t>-8</a:t>
                      </a:r>
                      <a:endParaRPr lang="en-US" sz="1200">
                        <a:effectLst/>
                        <a:latin typeface="Times New Roman" pitchFamily="18" charset="0"/>
                        <a:ea typeface="Times New Roman"/>
                        <a:cs typeface="Times New Roman" pitchFamily="18" charset="0"/>
                      </a:endParaRPr>
                    </a:p>
                  </a:txBody>
                  <a:tcPr marL="68580" marR="68580" marT="0" marB="0"/>
                </a:tc>
                <a:tc>
                  <a:txBody>
                    <a:bodyPr/>
                    <a:lstStyle/>
                    <a:p>
                      <a:pPr marL="228600" algn="ctr" rtl="0">
                        <a:spcAft>
                          <a:spcPts val="0"/>
                        </a:spcAft>
                      </a:pPr>
                      <a:r>
                        <a:rPr lang="en-US" sz="1400">
                          <a:effectLst/>
                          <a:latin typeface="Times New Roman" pitchFamily="18" charset="0"/>
                          <a:cs typeface="Times New Roman" pitchFamily="18" charset="0"/>
                        </a:rPr>
                        <a:t>3.0 x 10</a:t>
                      </a:r>
                      <a:r>
                        <a:rPr lang="en-US" sz="1400" baseline="30000">
                          <a:effectLst/>
                          <a:latin typeface="Times New Roman" pitchFamily="18" charset="0"/>
                          <a:cs typeface="Times New Roman" pitchFamily="18" charset="0"/>
                        </a:rPr>
                        <a:t>-6</a:t>
                      </a:r>
                      <a:endParaRPr lang="en-US" sz="1200">
                        <a:effectLst/>
                        <a:latin typeface="Times New Roman" pitchFamily="18" charset="0"/>
                        <a:ea typeface="Times New Roman"/>
                        <a:cs typeface="Times New Roman" pitchFamily="18" charset="0"/>
                      </a:endParaRPr>
                    </a:p>
                  </a:txBody>
                  <a:tcPr marL="68580" marR="68580" marT="0" marB="0"/>
                </a:tc>
                <a:tc>
                  <a:txBody>
                    <a:bodyPr/>
                    <a:lstStyle/>
                    <a:p>
                      <a:pPr marL="228600" algn="ctr" rtl="0">
                        <a:spcAft>
                          <a:spcPts val="0"/>
                        </a:spcAft>
                      </a:pPr>
                      <a:r>
                        <a:rPr lang="en-US" sz="1400">
                          <a:effectLst/>
                          <a:latin typeface="Times New Roman" pitchFamily="18" charset="0"/>
                          <a:cs typeface="Times New Roman" pitchFamily="18" charset="0"/>
                        </a:rPr>
                        <a:t>1.2 x 10</a:t>
                      </a:r>
                      <a:r>
                        <a:rPr lang="en-US" sz="1400" baseline="30000">
                          <a:effectLst/>
                          <a:latin typeface="Times New Roman" pitchFamily="18" charset="0"/>
                          <a:cs typeface="Times New Roman" pitchFamily="18" charset="0"/>
                        </a:rPr>
                        <a:t>-3</a:t>
                      </a:r>
                      <a:endParaRPr lang="en-US" sz="1200">
                        <a:effectLst/>
                        <a:latin typeface="Times New Roman" pitchFamily="18" charset="0"/>
                        <a:ea typeface="Times New Roman"/>
                        <a:cs typeface="Times New Roman" pitchFamily="18" charset="0"/>
                      </a:endParaRPr>
                    </a:p>
                  </a:txBody>
                  <a:tcPr marL="68580" marR="68580" marT="0" marB="0"/>
                </a:tc>
                <a:tc>
                  <a:txBody>
                    <a:bodyPr/>
                    <a:lstStyle/>
                    <a:p>
                      <a:pPr marL="228600" algn="ctr" rtl="0">
                        <a:spcAft>
                          <a:spcPts val="0"/>
                        </a:spcAft>
                      </a:pPr>
                      <a:r>
                        <a:rPr lang="en-US" sz="1400">
                          <a:effectLst/>
                          <a:latin typeface="Times New Roman" pitchFamily="18" charset="0"/>
                          <a:cs typeface="Times New Roman" pitchFamily="18" charset="0"/>
                        </a:rPr>
                        <a:t>10</a:t>
                      </a:r>
                      <a:endParaRPr lang="en-US" sz="1200">
                        <a:effectLst/>
                        <a:latin typeface="Times New Roman" pitchFamily="18" charset="0"/>
                        <a:ea typeface="Times New Roman"/>
                        <a:cs typeface="Times New Roman" pitchFamily="18" charset="0"/>
                      </a:endParaRPr>
                    </a:p>
                  </a:txBody>
                  <a:tcPr marL="68580" marR="68580" marT="0" marB="0"/>
                </a:tc>
              </a:tr>
              <a:tr h="668645">
                <a:tc>
                  <a:txBody>
                    <a:bodyPr/>
                    <a:lstStyle/>
                    <a:p>
                      <a:pPr marL="228600" algn="ctr" rtl="0">
                        <a:spcAft>
                          <a:spcPts val="0"/>
                        </a:spcAft>
                      </a:pPr>
                      <a:r>
                        <a:rPr lang="en-US" sz="1400">
                          <a:effectLst/>
                          <a:latin typeface="Times New Roman" pitchFamily="18" charset="0"/>
                          <a:cs typeface="Times New Roman" pitchFamily="18" charset="0"/>
                        </a:rPr>
                        <a:t>1.7 x 10</a:t>
                      </a:r>
                      <a:r>
                        <a:rPr lang="en-US" sz="1400" baseline="30000">
                          <a:effectLst/>
                          <a:latin typeface="Times New Roman" pitchFamily="18" charset="0"/>
                          <a:cs typeface="Times New Roman" pitchFamily="18" charset="0"/>
                        </a:rPr>
                        <a:t>-6</a:t>
                      </a:r>
                      <a:endParaRPr lang="en-US" sz="1200">
                        <a:effectLst/>
                        <a:latin typeface="Times New Roman" pitchFamily="18" charset="0"/>
                        <a:ea typeface="Times New Roman"/>
                        <a:cs typeface="Times New Roman" pitchFamily="18" charset="0"/>
                      </a:endParaRPr>
                    </a:p>
                  </a:txBody>
                  <a:tcPr marL="68580" marR="68580" marT="0" marB="0"/>
                </a:tc>
                <a:tc>
                  <a:txBody>
                    <a:bodyPr/>
                    <a:lstStyle/>
                    <a:p>
                      <a:pPr marL="228600" algn="ctr" rtl="0">
                        <a:spcAft>
                          <a:spcPts val="0"/>
                        </a:spcAft>
                      </a:pPr>
                      <a:r>
                        <a:rPr lang="en-US" sz="1400">
                          <a:effectLst/>
                          <a:latin typeface="Times New Roman" pitchFamily="18" charset="0"/>
                          <a:cs typeface="Times New Roman" pitchFamily="18" charset="0"/>
                        </a:rPr>
                        <a:t>1.2 x 10</a:t>
                      </a:r>
                      <a:r>
                        <a:rPr lang="en-US" sz="1400" baseline="30000">
                          <a:effectLst/>
                          <a:latin typeface="Times New Roman" pitchFamily="18" charset="0"/>
                          <a:cs typeface="Times New Roman" pitchFamily="18" charset="0"/>
                        </a:rPr>
                        <a:t>-4</a:t>
                      </a:r>
                      <a:endParaRPr lang="en-US" sz="1200">
                        <a:effectLst/>
                        <a:latin typeface="Times New Roman" pitchFamily="18" charset="0"/>
                        <a:ea typeface="Times New Roman"/>
                        <a:cs typeface="Times New Roman" pitchFamily="18" charset="0"/>
                      </a:endParaRPr>
                    </a:p>
                  </a:txBody>
                  <a:tcPr marL="68580" marR="68580" marT="0" marB="0"/>
                </a:tc>
                <a:tc>
                  <a:txBody>
                    <a:bodyPr/>
                    <a:lstStyle/>
                    <a:p>
                      <a:pPr marL="228600" algn="ctr" rtl="0">
                        <a:spcAft>
                          <a:spcPts val="0"/>
                        </a:spcAft>
                      </a:pPr>
                      <a:r>
                        <a:rPr lang="en-US" sz="1400">
                          <a:effectLst/>
                          <a:latin typeface="Times New Roman" pitchFamily="18" charset="0"/>
                          <a:cs typeface="Times New Roman" pitchFamily="18" charset="0"/>
                        </a:rPr>
                        <a:t>8.1 x 10</a:t>
                      </a:r>
                      <a:r>
                        <a:rPr lang="en-US" sz="1400" baseline="30000">
                          <a:effectLst/>
                          <a:latin typeface="Times New Roman" pitchFamily="18" charset="0"/>
                          <a:cs typeface="Times New Roman" pitchFamily="18" charset="0"/>
                        </a:rPr>
                        <a:t>-3</a:t>
                      </a:r>
                      <a:endParaRPr lang="en-US" sz="1200">
                        <a:effectLst/>
                        <a:latin typeface="Times New Roman" pitchFamily="18" charset="0"/>
                        <a:ea typeface="Times New Roman"/>
                        <a:cs typeface="Times New Roman" pitchFamily="18" charset="0"/>
                      </a:endParaRPr>
                    </a:p>
                  </a:txBody>
                  <a:tcPr marL="68580" marR="68580" marT="0" marB="0"/>
                </a:tc>
                <a:tc>
                  <a:txBody>
                    <a:bodyPr/>
                    <a:lstStyle/>
                    <a:p>
                      <a:pPr marL="228600" algn="ctr" rtl="0">
                        <a:spcAft>
                          <a:spcPts val="0"/>
                        </a:spcAft>
                      </a:pPr>
                      <a:r>
                        <a:rPr lang="en-US" sz="1400">
                          <a:effectLst/>
                          <a:latin typeface="Times New Roman" pitchFamily="18" charset="0"/>
                          <a:cs typeface="Times New Roman" pitchFamily="18" charset="0"/>
                        </a:rPr>
                        <a:t>15</a:t>
                      </a:r>
                      <a:endParaRPr lang="en-US" sz="1200">
                        <a:effectLst/>
                        <a:latin typeface="Times New Roman" pitchFamily="18" charset="0"/>
                        <a:ea typeface="Times New Roman"/>
                        <a:cs typeface="Times New Roman" pitchFamily="18" charset="0"/>
                      </a:endParaRPr>
                    </a:p>
                  </a:txBody>
                  <a:tcPr marL="68580" marR="68580" marT="0" marB="0"/>
                </a:tc>
              </a:tr>
              <a:tr h="668645">
                <a:tc>
                  <a:txBody>
                    <a:bodyPr/>
                    <a:lstStyle/>
                    <a:p>
                      <a:pPr marL="228600" algn="ctr" rtl="0">
                        <a:spcAft>
                          <a:spcPts val="0"/>
                        </a:spcAft>
                      </a:pPr>
                      <a:r>
                        <a:rPr lang="en-US" sz="1400">
                          <a:effectLst/>
                          <a:latin typeface="Times New Roman" pitchFamily="18" charset="0"/>
                          <a:cs typeface="Times New Roman" pitchFamily="18" charset="0"/>
                        </a:rPr>
                        <a:t>9.3 x 10</a:t>
                      </a:r>
                      <a:r>
                        <a:rPr lang="en-US" sz="1400" baseline="30000">
                          <a:effectLst/>
                          <a:latin typeface="Times New Roman" pitchFamily="18" charset="0"/>
                          <a:cs typeface="Times New Roman" pitchFamily="18" charset="0"/>
                        </a:rPr>
                        <a:t>-6</a:t>
                      </a:r>
                      <a:endParaRPr lang="en-US" sz="1200">
                        <a:effectLst/>
                        <a:latin typeface="Times New Roman" pitchFamily="18" charset="0"/>
                        <a:ea typeface="Times New Roman"/>
                        <a:cs typeface="Times New Roman" pitchFamily="18" charset="0"/>
                      </a:endParaRPr>
                    </a:p>
                  </a:txBody>
                  <a:tcPr marL="68580" marR="68580" marT="0" marB="0"/>
                </a:tc>
                <a:tc>
                  <a:txBody>
                    <a:bodyPr/>
                    <a:lstStyle/>
                    <a:p>
                      <a:pPr marL="228600" algn="ctr" rtl="0">
                        <a:spcAft>
                          <a:spcPts val="0"/>
                        </a:spcAft>
                      </a:pPr>
                      <a:r>
                        <a:rPr lang="en-US" sz="1400">
                          <a:effectLst/>
                          <a:latin typeface="Times New Roman" pitchFamily="18" charset="0"/>
                          <a:cs typeface="Times New Roman" pitchFamily="18" charset="0"/>
                        </a:rPr>
                        <a:t>8.6 x 10</a:t>
                      </a:r>
                      <a:r>
                        <a:rPr lang="en-US" sz="1400" baseline="30000">
                          <a:effectLst/>
                          <a:latin typeface="Times New Roman" pitchFamily="18" charset="0"/>
                          <a:cs typeface="Times New Roman" pitchFamily="18" charset="0"/>
                        </a:rPr>
                        <a:t>-4</a:t>
                      </a:r>
                      <a:endParaRPr lang="en-US" sz="1200">
                        <a:effectLst/>
                        <a:latin typeface="Times New Roman" pitchFamily="18" charset="0"/>
                        <a:ea typeface="Times New Roman"/>
                        <a:cs typeface="Times New Roman" pitchFamily="18" charset="0"/>
                      </a:endParaRPr>
                    </a:p>
                  </a:txBody>
                  <a:tcPr marL="68580" marR="68580" marT="0" marB="0"/>
                </a:tc>
                <a:tc>
                  <a:txBody>
                    <a:bodyPr/>
                    <a:lstStyle/>
                    <a:p>
                      <a:pPr marL="228600" algn="ctr" rtl="0">
                        <a:spcAft>
                          <a:spcPts val="0"/>
                        </a:spcAft>
                      </a:pPr>
                      <a:r>
                        <a:rPr lang="en-US" sz="1400">
                          <a:effectLst/>
                          <a:latin typeface="Times New Roman" pitchFamily="18" charset="0"/>
                          <a:cs typeface="Times New Roman" pitchFamily="18" charset="0"/>
                        </a:rPr>
                        <a:t>1.7 x 10</a:t>
                      </a:r>
                      <a:r>
                        <a:rPr lang="en-US" sz="1400" baseline="30000">
                          <a:effectLst/>
                          <a:latin typeface="Times New Roman" pitchFamily="18" charset="0"/>
                          <a:cs typeface="Times New Roman" pitchFamily="18" charset="0"/>
                        </a:rPr>
                        <a:t>-1</a:t>
                      </a:r>
                      <a:endParaRPr lang="en-US" sz="1200">
                        <a:effectLst/>
                        <a:latin typeface="Times New Roman" pitchFamily="18" charset="0"/>
                        <a:ea typeface="Times New Roman"/>
                        <a:cs typeface="Times New Roman" pitchFamily="18" charset="0"/>
                      </a:endParaRPr>
                    </a:p>
                  </a:txBody>
                  <a:tcPr marL="68580" marR="68580" marT="0" marB="0"/>
                </a:tc>
                <a:tc>
                  <a:txBody>
                    <a:bodyPr/>
                    <a:lstStyle/>
                    <a:p>
                      <a:pPr marL="228600" algn="ctr" rtl="0">
                        <a:spcAft>
                          <a:spcPts val="0"/>
                        </a:spcAft>
                      </a:pPr>
                      <a:r>
                        <a:rPr lang="en-US" sz="1400">
                          <a:effectLst/>
                          <a:latin typeface="Times New Roman" pitchFamily="18" charset="0"/>
                          <a:cs typeface="Times New Roman" pitchFamily="18" charset="0"/>
                        </a:rPr>
                        <a:t>20</a:t>
                      </a:r>
                      <a:endParaRPr lang="en-US" sz="1200">
                        <a:effectLst/>
                        <a:latin typeface="Times New Roman" pitchFamily="18" charset="0"/>
                        <a:ea typeface="Times New Roman"/>
                        <a:cs typeface="Times New Roman" pitchFamily="18" charset="0"/>
                      </a:endParaRPr>
                    </a:p>
                  </a:txBody>
                  <a:tcPr marL="68580" marR="68580" marT="0" marB="0"/>
                </a:tc>
              </a:tr>
              <a:tr h="668645">
                <a:tc>
                  <a:txBody>
                    <a:bodyPr/>
                    <a:lstStyle/>
                    <a:p>
                      <a:pPr marL="228600" algn="ctr" rtl="0">
                        <a:spcAft>
                          <a:spcPts val="0"/>
                        </a:spcAft>
                      </a:pPr>
                      <a:r>
                        <a:rPr lang="en-US" sz="1400">
                          <a:effectLst/>
                          <a:latin typeface="Times New Roman" pitchFamily="18" charset="0"/>
                          <a:cs typeface="Times New Roman" pitchFamily="18" charset="0"/>
                        </a:rPr>
                        <a:t>0.1 x 10</a:t>
                      </a:r>
                      <a:r>
                        <a:rPr lang="en-US" sz="1400" baseline="30000">
                          <a:effectLst/>
                          <a:latin typeface="Times New Roman" pitchFamily="18" charset="0"/>
                          <a:cs typeface="Times New Roman" pitchFamily="18" charset="0"/>
                        </a:rPr>
                        <a:t>-5</a:t>
                      </a:r>
                      <a:endParaRPr lang="en-US" sz="1200">
                        <a:effectLst/>
                        <a:latin typeface="Times New Roman" pitchFamily="18" charset="0"/>
                        <a:ea typeface="Times New Roman"/>
                        <a:cs typeface="Times New Roman" pitchFamily="18" charset="0"/>
                      </a:endParaRPr>
                    </a:p>
                  </a:txBody>
                  <a:tcPr marL="68580" marR="68580" marT="0" marB="0"/>
                </a:tc>
                <a:tc>
                  <a:txBody>
                    <a:bodyPr/>
                    <a:lstStyle/>
                    <a:p>
                      <a:pPr marL="228600" algn="ctr" rtl="0">
                        <a:spcAft>
                          <a:spcPts val="0"/>
                        </a:spcAft>
                      </a:pPr>
                      <a:r>
                        <a:rPr lang="en-US" sz="1400">
                          <a:effectLst/>
                          <a:latin typeface="Times New Roman" pitchFamily="18" charset="0"/>
                          <a:cs typeface="Times New Roman" pitchFamily="18" charset="0"/>
                        </a:rPr>
                        <a:t>3.9 x 10</a:t>
                      </a:r>
                      <a:r>
                        <a:rPr lang="en-US" sz="1400" baseline="30000">
                          <a:effectLst/>
                          <a:latin typeface="Times New Roman" pitchFamily="18" charset="0"/>
                          <a:cs typeface="Times New Roman" pitchFamily="18" charset="0"/>
                        </a:rPr>
                        <a:t>-3</a:t>
                      </a:r>
                      <a:endParaRPr lang="en-US" sz="1200">
                        <a:effectLst/>
                        <a:latin typeface="Times New Roman" pitchFamily="18" charset="0"/>
                        <a:ea typeface="Times New Roman"/>
                        <a:cs typeface="Times New Roman" pitchFamily="18" charset="0"/>
                      </a:endParaRPr>
                    </a:p>
                  </a:txBody>
                  <a:tcPr marL="68580" marR="68580" marT="0" marB="0"/>
                </a:tc>
                <a:tc>
                  <a:txBody>
                    <a:bodyPr/>
                    <a:lstStyle/>
                    <a:p>
                      <a:pPr marL="228600" algn="ctr" rtl="0">
                        <a:spcAft>
                          <a:spcPts val="0"/>
                        </a:spcAft>
                      </a:pPr>
                      <a:r>
                        <a:rPr lang="en-US" sz="1400">
                          <a:effectLst/>
                          <a:latin typeface="Times New Roman" pitchFamily="18" charset="0"/>
                          <a:cs typeface="Times New Roman" pitchFamily="18" charset="0"/>
                        </a:rPr>
                        <a:t>4.9 x 10</a:t>
                      </a:r>
                      <a:r>
                        <a:rPr lang="en-US" sz="1400" baseline="30000">
                          <a:effectLst/>
                          <a:latin typeface="Times New Roman" pitchFamily="18" charset="0"/>
                          <a:cs typeface="Times New Roman" pitchFamily="18" charset="0"/>
                        </a:rPr>
                        <a:t>-1</a:t>
                      </a:r>
                      <a:endParaRPr lang="en-US" sz="1200">
                        <a:effectLst/>
                        <a:latin typeface="Times New Roman" pitchFamily="18" charset="0"/>
                        <a:ea typeface="Times New Roman"/>
                        <a:cs typeface="Times New Roman" pitchFamily="18" charset="0"/>
                      </a:endParaRPr>
                    </a:p>
                  </a:txBody>
                  <a:tcPr marL="68580" marR="68580" marT="0" marB="0"/>
                </a:tc>
                <a:tc>
                  <a:txBody>
                    <a:bodyPr/>
                    <a:lstStyle/>
                    <a:p>
                      <a:pPr marL="228600" algn="ctr" rtl="0">
                        <a:spcAft>
                          <a:spcPts val="0"/>
                        </a:spcAft>
                      </a:pPr>
                      <a:r>
                        <a:rPr lang="en-US" sz="1400">
                          <a:effectLst/>
                          <a:latin typeface="Times New Roman" pitchFamily="18" charset="0"/>
                          <a:cs typeface="Times New Roman" pitchFamily="18" charset="0"/>
                        </a:rPr>
                        <a:t>25</a:t>
                      </a:r>
                      <a:endParaRPr lang="en-US" sz="1200">
                        <a:effectLst/>
                        <a:latin typeface="Times New Roman" pitchFamily="18" charset="0"/>
                        <a:ea typeface="Times New Roman"/>
                        <a:cs typeface="Times New Roman" pitchFamily="18" charset="0"/>
                      </a:endParaRPr>
                    </a:p>
                  </a:txBody>
                  <a:tcPr marL="68580" marR="68580" marT="0" marB="0"/>
                </a:tc>
              </a:tr>
              <a:tr h="668645">
                <a:tc>
                  <a:txBody>
                    <a:bodyPr/>
                    <a:lstStyle/>
                    <a:p>
                      <a:pPr marL="228600" algn="ctr" rtl="0">
                        <a:spcAft>
                          <a:spcPts val="0"/>
                        </a:spcAft>
                      </a:pPr>
                      <a:r>
                        <a:rPr lang="en-US" sz="1400" dirty="0">
                          <a:effectLst/>
                          <a:latin typeface="Times New Roman" pitchFamily="18" charset="0"/>
                          <a:cs typeface="Times New Roman" pitchFamily="18" charset="0"/>
                        </a:rPr>
                        <a:t>1.3 x 10</a:t>
                      </a:r>
                      <a:r>
                        <a:rPr lang="en-US" sz="1400" baseline="30000" dirty="0">
                          <a:effectLst/>
                          <a:latin typeface="Times New Roman" pitchFamily="18" charset="0"/>
                          <a:cs typeface="Times New Roman" pitchFamily="18" charset="0"/>
                        </a:rPr>
                        <a:t>-4</a:t>
                      </a:r>
                      <a:endParaRPr lang="en-US" sz="1200" dirty="0">
                        <a:effectLst/>
                        <a:latin typeface="Times New Roman" pitchFamily="18" charset="0"/>
                        <a:ea typeface="Times New Roman"/>
                        <a:cs typeface="Times New Roman" pitchFamily="18" charset="0"/>
                      </a:endParaRPr>
                    </a:p>
                  </a:txBody>
                  <a:tcPr marL="68580" marR="68580" marT="0" marB="0"/>
                </a:tc>
                <a:tc>
                  <a:txBody>
                    <a:bodyPr/>
                    <a:lstStyle/>
                    <a:p>
                      <a:pPr marL="228600" algn="ctr" rtl="0">
                        <a:spcAft>
                          <a:spcPts val="0"/>
                        </a:spcAft>
                      </a:pPr>
                      <a:r>
                        <a:rPr lang="en-US" sz="1400" dirty="0">
                          <a:effectLst/>
                          <a:latin typeface="Times New Roman" pitchFamily="18" charset="0"/>
                          <a:cs typeface="Times New Roman" pitchFamily="18" charset="0"/>
                        </a:rPr>
                        <a:t>1.4 x 10</a:t>
                      </a:r>
                      <a:r>
                        <a:rPr lang="en-US" sz="1400" baseline="30000" dirty="0">
                          <a:effectLst/>
                          <a:latin typeface="Times New Roman" pitchFamily="18" charset="0"/>
                          <a:cs typeface="Times New Roman" pitchFamily="18" charset="0"/>
                        </a:rPr>
                        <a:t>-2</a:t>
                      </a:r>
                      <a:endParaRPr lang="en-US" sz="1200" dirty="0">
                        <a:effectLst/>
                        <a:latin typeface="Times New Roman" pitchFamily="18" charset="0"/>
                        <a:ea typeface="Times New Roman"/>
                        <a:cs typeface="Times New Roman" pitchFamily="18" charset="0"/>
                      </a:endParaRPr>
                    </a:p>
                  </a:txBody>
                  <a:tcPr marL="68580" marR="68580" marT="0" marB="0"/>
                </a:tc>
                <a:tc>
                  <a:txBody>
                    <a:bodyPr/>
                    <a:lstStyle/>
                    <a:p>
                      <a:pPr marL="228600" algn="ctr" rtl="0">
                        <a:spcAft>
                          <a:spcPts val="0"/>
                        </a:spcAft>
                      </a:pPr>
                      <a:r>
                        <a:rPr lang="en-US" sz="1400" dirty="0">
                          <a:effectLst/>
                          <a:latin typeface="Times New Roman" pitchFamily="18" charset="0"/>
                          <a:cs typeface="Times New Roman" pitchFamily="18" charset="0"/>
                        </a:rPr>
                        <a:t>8.8 x 10</a:t>
                      </a:r>
                      <a:r>
                        <a:rPr lang="en-US" sz="1400" baseline="30000" dirty="0">
                          <a:effectLst/>
                          <a:latin typeface="Times New Roman" pitchFamily="18" charset="0"/>
                          <a:cs typeface="Times New Roman" pitchFamily="18" charset="0"/>
                        </a:rPr>
                        <a:t>-1</a:t>
                      </a:r>
                      <a:endParaRPr lang="en-US" sz="1200" dirty="0">
                        <a:effectLst/>
                        <a:latin typeface="Times New Roman" pitchFamily="18" charset="0"/>
                        <a:ea typeface="Times New Roman"/>
                        <a:cs typeface="Times New Roman" pitchFamily="18" charset="0"/>
                      </a:endParaRPr>
                    </a:p>
                  </a:txBody>
                  <a:tcPr marL="68580" marR="68580" marT="0" marB="0"/>
                </a:tc>
                <a:tc>
                  <a:txBody>
                    <a:bodyPr/>
                    <a:lstStyle/>
                    <a:p>
                      <a:pPr marL="228600" algn="ctr" rtl="0">
                        <a:spcAft>
                          <a:spcPts val="0"/>
                        </a:spcAft>
                      </a:pPr>
                      <a:r>
                        <a:rPr lang="en-US" sz="1400" dirty="0">
                          <a:effectLst/>
                          <a:latin typeface="Times New Roman" pitchFamily="18" charset="0"/>
                          <a:cs typeface="Times New Roman" pitchFamily="18" charset="0"/>
                        </a:rPr>
                        <a:t>30</a:t>
                      </a:r>
                      <a:endParaRPr lang="en-US" sz="1200" dirty="0">
                        <a:effectLst/>
                        <a:latin typeface="Times New Roman" pitchFamily="18" charset="0"/>
                        <a:ea typeface="Times New Roman"/>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1186222754"/>
      </p:ext>
    </p:extLst>
  </p:cSld>
  <p:clrMapOvr>
    <a:masterClrMapping/>
  </p:clrMapOvr>
  <p:transition spd="slow">
    <p:cover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2000" b="1" dirty="0">
                <a:solidFill>
                  <a:srgbClr val="FF0000"/>
                </a:solidFill>
                <a:latin typeface="Times New Roman" pitchFamily="18" charset="0"/>
                <a:cs typeface="Times New Roman" pitchFamily="18" charset="0"/>
              </a:rPr>
              <a:t>محاضرات هيدرولوجي                                         د. محمد أحمد  بسيوني </a:t>
            </a:r>
            <a:endParaRPr lang="ar-EG"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pPr>
            <a:r>
              <a:rPr lang="ar-SA" sz="2800" b="1" dirty="0">
                <a:solidFill>
                  <a:srgbClr val="FF0000"/>
                </a:solidFill>
                <a:latin typeface="Times New Roman" pitchFamily="18" charset="0"/>
                <a:cs typeface="Times New Roman" pitchFamily="18" charset="0"/>
              </a:rPr>
              <a:t>النفاذية </a:t>
            </a:r>
            <a:r>
              <a:rPr lang="ar-SA" sz="2800" b="1" dirty="0" smtClean="0">
                <a:solidFill>
                  <a:srgbClr val="FF0000"/>
                </a:solidFill>
                <a:latin typeface="Times New Roman" pitchFamily="18" charset="0"/>
                <a:cs typeface="Times New Roman" pitchFamily="18" charset="0"/>
              </a:rPr>
              <a:t>الذاتية</a:t>
            </a:r>
            <a:r>
              <a:rPr lang="ar-EG" sz="2800" b="1" dirty="0" smtClean="0">
                <a:solidFill>
                  <a:srgbClr val="FF0000"/>
                </a:solidFill>
                <a:latin typeface="Times New Roman" pitchFamily="18" charset="0"/>
                <a:cs typeface="Times New Roman" pitchFamily="18" charset="0"/>
              </a:rPr>
              <a:t> للوسط : </a:t>
            </a:r>
          </a:p>
          <a:p>
            <a:pPr algn="just"/>
            <a:r>
              <a:rPr lang="ar-SA" sz="2800" dirty="0" smtClean="0"/>
              <a:t> </a:t>
            </a:r>
            <a:r>
              <a:rPr lang="ar-SA" sz="2800" dirty="0">
                <a:latin typeface="Times New Roman" pitchFamily="18" charset="0"/>
                <a:cs typeface="Times New Roman" pitchFamily="18" charset="0"/>
              </a:rPr>
              <a:t>هى صفة خاصة بالوسط المسامي حيث ترتبط بحجم الحبيبات </a:t>
            </a:r>
            <a:r>
              <a:rPr lang="ar-SA" sz="2800" dirty="0" smtClean="0">
                <a:latin typeface="Times New Roman" pitchFamily="18" charset="0"/>
                <a:cs typeface="Times New Roman" pitchFamily="18" charset="0"/>
              </a:rPr>
              <a:t>وقطر </a:t>
            </a:r>
            <a:r>
              <a:rPr lang="ar-SA" sz="2800" dirty="0">
                <a:latin typeface="Times New Roman" pitchFamily="18" charset="0"/>
                <a:cs typeface="Times New Roman" pitchFamily="18" charset="0"/>
              </a:rPr>
              <a:t>المسام الذى يتحرك بها </a:t>
            </a:r>
            <a:r>
              <a:rPr lang="ar-SA" sz="2800" dirty="0" smtClean="0">
                <a:latin typeface="Times New Roman" pitchFamily="18" charset="0"/>
                <a:cs typeface="Times New Roman" pitchFamily="18" charset="0"/>
              </a:rPr>
              <a:t>السائل</a:t>
            </a:r>
            <a:r>
              <a:rPr lang="ar-EG"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algn="just"/>
            <a:r>
              <a:rPr lang="ar-SA" sz="2800" dirty="0" smtClean="0">
                <a:latin typeface="Times New Roman" pitchFamily="18" charset="0"/>
                <a:cs typeface="Times New Roman" pitchFamily="18" charset="0"/>
              </a:rPr>
              <a:t>كثيراً </a:t>
            </a:r>
            <a:r>
              <a:rPr lang="ar-SA" sz="2800" dirty="0">
                <a:latin typeface="Times New Roman" pitchFamily="18" charset="0"/>
                <a:cs typeface="Times New Roman" pitchFamily="18" charset="0"/>
              </a:rPr>
              <a:t>ما يختلط مفهوم التوصيل الهيدروليكي مع أصطلاح نفاذية التربة </a:t>
            </a:r>
            <a:r>
              <a:rPr lang="en-US" sz="2800" dirty="0">
                <a:latin typeface="Times New Roman" pitchFamily="18" charset="0"/>
                <a:cs typeface="Times New Roman" pitchFamily="18" charset="0"/>
              </a:rPr>
              <a:t>soil permeability</a:t>
            </a:r>
            <a:r>
              <a:rPr lang="ar-SA" sz="2800" dirty="0">
                <a:latin typeface="Times New Roman" pitchFamily="18" charset="0"/>
                <a:cs typeface="Times New Roman" pitchFamily="18" charset="0"/>
              </a:rPr>
              <a:t> وقد استعمل اصطلاح النفاذية سابقا كبديل عن التوصيل </a:t>
            </a:r>
            <a:r>
              <a:rPr lang="ar-SA" sz="2800" dirty="0" smtClean="0">
                <a:latin typeface="Times New Roman" pitchFamily="18" charset="0"/>
                <a:cs typeface="Times New Roman" pitchFamily="18" charset="0"/>
              </a:rPr>
              <a:t>الهيدروليكي</a:t>
            </a:r>
            <a:r>
              <a:rPr lang="ar-EG" sz="2800" dirty="0" smtClean="0">
                <a:latin typeface="Times New Roman" pitchFamily="18" charset="0"/>
                <a:cs typeface="Times New Roman" pitchFamily="18" charset="0"/>
              </a:rPr>
              <a:t>.</a:t>
            </a:r>
          </a:p>
          <a:p>
            <a:pPr algn="just"/>
            <a:r>
              <a:rPr lang="ar-SA" sz="2800" dirty="0" smtClean="0">
                <a:latin typeface="Times New Roman" pitchFamily="18" charset="0"/>
                <a:cs typeface="Times New Roman" pitchFamily="18" charset="0"/>
              </a:rPr>
              <a:t>يستعمل </a:t>
            </a:r>
            <a:r>
              <a:rPr lang="ar-SA" sz="2800" dirty="0">
                <a:latin typeface="Times New Roman" pitchFamily="18" charset="0"/>
                <a:cs typeface="Times New Roman" pitchFamily="18" charset="0"/>
              </a:rPr>
              <a:t>للتعبير عن دخول الماء للتربة </a:t>
            </a:r>
            <a:r>
              <a:rPr lang="ar-EG" sz="2800" dirty="0" smtClean="0">
                <a:latin typeface="Times New Roman" pitchFamily="18" charset="0"/>
                <a:cs typeface="Times New Roman" pitchFamily="18" charset="0"/>
              </a:rPr>
              <a:t>بما ي</a:t>
            </a:r>
            <a:r>
              <a:rPr lang="ar-SA" sz="2800" dirty="0" smtClean="0">
                <a:latin typeface="Times New Roman" pitchFamily="18" charset="0"/>
                <a:cs typeface="Times New Roman" pitchFamily="18" charset="0"/>
              </a:rPr>
              <a:t>سمى </a:t>
            </a:r>
            <a:r>
              <a:rPr lang="ar-SA" sz="2800" dirty="0">
                <a:latin typeface="Times New Roman" pitchFamily="18" charset="0"/>
                <a:cs typeface="Times New Roman" pitchFamily="18" charset="0"/>
              </a:rPr>
              <a:t>معدل التسرب في التربة </a:t>
            </a:r>
            <a:r>
              <a:rPr lang="en-US" sz="2800" dirty="0">
                <a:latin typeface="Times New Roman" pitchFamily="18" charset="0"/>
                <a:cs typeface="Times New Roman" pitchFamily="18" charset="0"/>
              </a:rPr>
              <a:t>infiltration rate</a:t>
            </a:r>
            <a:r>
              <a:rPr lang="ar-SA" sz="2800"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pPr marL="0" indent="0" algn="just" rtl="0">
              <a:buNone/>
            </a:pPr>
            <a:endParaRPr lang="ar-EG" sz="2800" dirty="0">
              <a:latin typeface="Times New Roman" pitchFamily="18" charset="0"/>
              <a:cs typeface="Times New Roman" pitchFamily="18" charset="0"/>
            </a:endParaRPr>
          </a:p>
        </p:txBody>
      </p:sp>
    </p:spTree>
    <p:extLst>
      <p:ext uri="{BB962C8B-B14F-4D97-AF65-F5344CB8AC3E}">
        <p14:creationId xmlns:p14="http://schemas.microsoft.com/office/powerpoint/2010/main" val="3082459020"/>
      </p:ext>
    </p:extLst>
  </p:cSld>
  <p:clrMapOvr>
    <a:masterClrMapping/>
  </p:clrMapOvr>
  <p:transition spd="slow">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2400" b="1" dirty="0">
                <a:solidFill>
                  <a:srgbClr val="FF0000"/>
                </a:solidFill>
                <a:latin typeface="Times New Roman" pitchFamily="18" charset="0"/>
                <a:cs typeface="Times New Roman" pitchFamily="18" charset="0"/>
              </a:rPr>
              <a:t>محاضرات هيدرولوجي </a:t>
            </a:r>
            <a:r>
              <a:rPr lang="ar-EG" sz="2400" b="1" dirty="0" smtClean="0">
                <a:solidFill>
                  <a:srgbClr val="FF0000"/>
                </a:solidFill>
                <a:latin typeface="Times New Roman" pitchFamily="18" charset="0"/>
                <a:cs typeface="Times New Roman" pitchFamily="18" charset="0"/>
              </a:rPr>
              <a:t>                          </a:t>
            </a:r>
            <a:r>
              <a:rPr lang="ar-EG" sz="2400" b="1" dirty="0" smtClean="0">
                <a:solidFill>
                  <a:srgbClr val="FF0000"/>
                </a:solidFill>
              </a:rPr>
              <a:t>د. محمد أحمد  بسيوني </a:t>
            </a:r>
            <a:endParaRPr lang="ar-EG" sz="2400" b="1"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ar-SA" b="1" dirty="0" smtClean="0">
                <a:solidFill>
                  <a:srgbClr val="FF0000"/>
                </a:solidFill>
                <a:latin typeface="Times New Roman" pitchFamily="18" charset="0"/>
                <a:cs typeface="Times New Roman" pitchFamily="18" charset="0"/>
              </a:rPr>
              <a:t>حركة </a:t>
            </a:r>
            <a:r>
              <a:rPr lang="ar-SA" b="1" dirty="0">
                <a:solidFill>
                  <a:srgbClr val="FF0000"/>
                </a:solidFill>
                <a:latin typeface="Times New Roman" pitchFamily="18" charset="0"/>
                <a:cs typeface="Times New Roman" pitchFamily="18" charset="0"/>
              </a:rPr>
              <a:t>الماء في التربة   </a:t>
            </a:r>
            <a:r>
              <a:rPr lang="en-US" b="1" dirty="0">
                <a:solidFill>
                  <a:srgbClr val="FF0000"/>
                </a:solidFill>
                <a:latin typeface="Times New Roman" pitchFamily="18" charset="0"/>
                <a:cs typeface="Times New Roman" pitchFamily="18" charset="0"/>
              </a:rPr>
              <a:t>Water flow in soil </a:t>
            </a:r>
            <a:endParaRPr lang="ar-EG" b="1" dirty="0" smtClean="0">
              <a:solidFill>
                <a:srgbClr val="FF0000"/>
              </a:solidFill>
              <a:latin typeface="Times New Roman" pitchFamily="18" charset="0"/>
              <a:cs typeface="Times New Roman" pitchFamily="18" charset="0"/>
            </a:endParaRPr>
          </a:p>
          <a:p>
            <a:pPr algn="just"/>
            <a:r>
              <a:rPr lang="ar-SA" dirty="0"/>
              <a:t>التربة نظام غير متجانس يتعرض إلى تغيرات مختلفة مع الزمن نتيجة عمليات الإضافة والفقد . </a:t>
            </a:r>
            <a:endParaRPr lang="ar-EG" dirty="0" smtClean="0"/>
          </a:p>
          <a:p>
            <a:pPr marL="0" indent="0" algn="just">
              <a:buNone/>
            </a:pPr>
            <a:endParaRPr lang="ar-EG" dirty="0" smtClean="0"/>
          </a:p>
          <a:p>
            <a:pPr algn="just"/>
            <a:r>
              <a:rPr lang="ar-SA" dirty="0" smtClean="0"/>
              <a:t>هذه </a:t>
            </a:r>
            <a:r>
              <a:rPr lang="ar-SA" dirty="0"/>
              <a:t>التغيرات تؤدى إلى إحداث عدم توازن لنظام التربة يؤدى إلى انتقال للمادة أو مكونات نظام التربة مثل </a:t>
            </a:r>
            <a:r>
              <a:rPr lang="ar-SA" dirty="0" smtClean="0"/>
              <a:t>الماء</a:t>
            </a:r>
            <a:r>
              <a:rPr lang="ar-EG" dirty="0" smtClean="0"/>
              <a:t>.</a:t>
            </a:r>
            <a:r>
              <a:rPr lang="ar-SA" dirty="0" smtClean="0"/>
              <a:t> </a:t>
            </a:r>
            <a:endParaRPr lang="ar-EG"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004987884"/>
      </p:ext>
    </p:extLst>
  </p:cSld>
  <p:clrMapOvr>
    <a:masterClrMapping/>
  </p:clrMapOvr>
  <p:transition spd="slow">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2000" b="1" dirty="0">
                <a:solidFill>
                  <a:srgbClr val="FF0000"/>
                </a:solidFill>
                <a:latin typeface="Times New Roman" pitchFamily="18" charset="0"/>
                <a:cs typeface="Times New Roman" pitchFamily="18" charset="0"/>
              </a:rPr>
              <a:t>محاضرات هيدرولوجي </a:t>
            </a:r>
            <a:r>
              <a:rPr lang="ar-EG" sz="2000" b="1" dirty="0" smtClean="0">
                <a:solidFill>
                  <a:srgbClr val="FF0000"/>
                </a:solidFill>
                <a:latin typeface="Times New Roman" pitchFamily="18" charset="0"/>
                <a:cs typeface="Times New Roman" pitchFamily="18" charset="0"/>
              </a:rPr>
              <a:t>                                        </a:t>
            </a:r>
            <a:r>
              <a:rPr lang="ar-EG" sz="2000" b="1" dirty="0" smtClean="0">
                <a:solidFill>
                  <a:srgbClr val="FF0000"/>
                </a:solidFill>
              </a:rPr>
              <a:t>د</a:t>
            </a:r>
            <a:r>
              <a:rPr lang="ar-EG" sz="2000" b="1" dirty="0">
                <a:solidFill>
                  <a:srgbClr val="FF0000"/>
                </a:solidFill>
              </a:rPr>
              <a:t>. محمد أحمد  بسيوني </a:t>
            </a:r>
            <a:endParaRPr lang="ar-EG" sz="2000" dirty="0"/>
          </a:p>
        </p:txBody>
      </p:sp>
      <p:sp>
        <p:nvSpPr>
          <p:cNvPr id="3" name="Content Placeholder 2"/>
          <p:cNvSpPr>
            <a:spLocks noGrp="1"/>
          </p:cNvSpPr>
          <p:nvPr>
            <p:ph idx="1"/>
          </p:nvPr>
        </p:nvSpPr>
        <p:spPr/>
        <p:txBody>
          <a:bodyPr>
            <a:normAutofit lnSpcReduction="10000"/>
          </a:bodyPr>
          <a:lstStyle/>
          <a:p>
            <a:pPr algn="just"/>
            <a:r>
              <a:rPr lang="ar-SA" dirty="0">
                <a:latin typeface="Times New Roman" pitchFamily="18" charset="0"/>
                <a:cs typeface="Times New Roman" pitchFamily="18" charset="0"/>
              </a:rPr>
              <a:t>بالنسبة إلى انتقال الماء في التربة فإننا يلزمنا معرفة جهد الماء عند المواضع المختلفة في التربة وكذلك عند الأزمنة المختلفة</a:t>
            </a:r>
            <a:r>
              <a:rPr lang="ar-SA" dirty="0" smtClean="0">
                <a:latin typeface="Times New Roman" pitchFamily="18" charset="0"/>
                <a:cs typeface="Times New Roman" pitchFamily="18" charset="0"/>
              </a:rPr>
              <a:t>.</a:t>
            </a:r>
            <a:endParaRPr lang="ar-EG" dirty="0" smtClean="0">
              <a:latin typeface="Times New Roman" pitchFamily="18" charset="0"/>
              <a:cs typeface="Times New Roman" pitchFamily="18" charset="0"/>
            </a:endParaRPr>
          </a:p>
          <a:p>
            <a:pPr algn="just"/>
            <a:r>
              <a:rPr lang="ar-SA" dirty="0" smtClean="0">
                <a:latin typeface="Times New Roman" pitchFamily="18" charset="0"/>
                <a:cs typeface="Times New Roman" pitchFamily="18" charset="0"/>
              </a:rPr>
              <a:t> </a:t>
            </a:r>
            <a:r>
              <a:rPr lang="ar-SA" dirty="0">
                <a:latin typeface="Times New Roman" pitchFamily="18" charset="0"/>
                <a:cs typeface="Times New Roman" pitchFamily="18" charset="0"/>
              </a:rPr>
              <a:t>فالتغير في جهد ماء التربة يؤدى إلى إحداث عدم توازن للماء يكون نتيجته حركة الماء من موضع إلى أخر. </a:t>
            </a:r>
            <a:endParaRPr lang="ar-EG" dirty="0" smtClean="0">
              <a:latin typeface="Times New Roman" pitchFamily="18" charset="0"/>
              <a:cs typeface="Times New Roman" pitchFamily="18" charset="0"/>
            </a:endParaRPr>
          </a:p>
          <a:p>
            <a:pPr algn="just"/>
            <a:r>
              <a:rPr lang="ar-SA" dirty="0" smtClean="0">
                <a:latin typeface="Times New Roman" pitchFamily="18" charset="0"/>
                <a:cs typeface="Times New Roman" pitchFamily="18" charset="0"/>
              </a:rPr>
              <a:t>وبالتالي </a:t>
            </a:r>
            <a:r>
              <a:rPr lang="ar-SA" dirty="0">
                <a:latin typeface="Times New Roman" pitchFamily="18" charset="0"/>
                <a:cs typeface="Times New Roman" pitchFamily="18" charset="0"/>
              </a:rPr>
              <a:t>فان حركة أو انتقال الماء في التربة يتم بناءاً على منحدر الجهد (التدرج في الجهد المائي من نقطة إلى أخرى). </a:t>
            </a:r>
            <a:endParaRPr lang="ar-EG" dirty="0" smtClean="0">
              <a:latin typeface="Times New Roman" pitchFamily="18" charset="0"/>
              <a:cs typeface="Times New Roman" pitchFamily="18" charset="0"/>
            </a:endParaRPr>
          </a:p>
          <a:p>
            <a:pPr algn="just"/>
            <a:r>
              <a:rPr lang="ar-SA" dirty="0" smtClean="0">
                <a:latin typeface="Times New Roman" pitchFamily="18" charset="0"/>
                <a:cs typeface="Times New Roman" pitchFamily="18" charset="0"/>
              </a:rPr>
              <a:t>وعليه </a:t>
            </a:r>
            <a:r>
              <a:rPr lang="ar-SA" dirty="0">
                <a:latin typeface="Times New Roman" pitchFamily="18" charset="0"/>
                <a:cs typeface="Times New Roman" pitchFamily="18" charset="0"/>
              </a:rPr>
              <a:t>يكون الفرق في جهد الماء من نقطة إلى أخرى هو القوة الدافعة لتدفق الماء في التربة.</a:t>
            </a:r>
            <a:endParaRPr lang="en-US" dirty="0">
              <a:latin typeface="Times New Roman" pitchFamily="18" charset="0"/>
              <a:cs typeface="Times New Roman" pitchFamily="18" charset="0"/>
            </a:endParaRPr>
          </a:p>
          <a:p>
            <a:pPr marL="0" indent="0">
              <a:buNone/>
            </a:pPr>
            <a:endParaRPr lang="ar-EG" dirty="0"/>
          </a:p>
        </p:txBody>
      </p:sp>
    </p:spTree>
    <p:extLst>
      <p:ext uri="{BB962C8B-B14F-4D97-AF65-F5344CB8AC3E}">
        <p14:creationId xmlns:p14="http://schemas.microsoft.com/office/powerpoint/2010/main" val="1815056456"/>
      </p:ext>
    </p:extLst>
  </p:cSld>
  <p:clrMapOvr>
    <a:masterClrMapping/>
  </p:clrMapOvr>
  <p:transition spd="slow">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1600" b="1" dirty="0">
                <a:solidFill>
                  <a:srgbClr val="FF0000"/>
                </a:solidFill>
                <a:latin typeface="Times New Roman" pitchFamily="18" charset="0"/>
                <a:cs typeface="Times New Roman" pitchFamily="18" charset="0"/>
              </a:rPr>
              <a:t>محاضرات هيدرولوجي                                         د. محمد أحمد  بسيوني </a:t>
            </a:r>
          </a:p>
        </p:txBody>
      </p:sp>
      <p:sp>
        <p:nvSpPr>
          <p:cNvPr id="3" name="Content Placeholder 2"/>
          <p:cNvSpPr>
            <a:spLocks noGrp="1"/>
          </p:cNvSpPr>
          <p:nvPr>
            <p:ph idx="1"/>
          </p:nvPr>
        </p:nvSpPr>
        <p:spPr/>
        <p:txBody>
          <a:bodyPr>
            <a:normAutofit/>
          </a:bodyPr>
          <a:lstStyle/>
          <a:p>
            <a:pPr marL="0" indent="0" algn="just">
              <a:buNone/>
            </a:pPr>
            <a:r>
              <a:rPr lang="ar-SA" dirty="0">
                <a:latin typeface="Times New Roman" pitchFamily="18" charset="0"/>
                <a:cs typeface="Times New Roman" pitchFamily="18" charset="0"/>
              </a:rPr>
              <a:t>معدل حركة الماء في التربة عادة يعبر عنه بكثافة التدفق </a:t>
            </a:r>
            <a:r>
              <a:rPr lang="en-US" dirty="0">
                <a:solidFill>
                  <a:srgbClr val="FF0000"/>
                </a:solidFill>
                <a:latin typeface="Times New Roman" pitchFamily="18" charset="0"/>
                <a:cs typeface="Times New Roman" pitchFamily="18" charset="0"/>
              </a:rPr>
              <a:t>flux</a:t>
            </a:r>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density</a:t>
            </a:r>
            <a:r>
              <a:rPr lang="ar-SA" dirty="0">
                <a:solidFill>
                  <a:srgbClr val="FF0000"/>
                </a:solidFill>
                <a:latin typeface="Times New Roman" pitchFamily="18" charset="0"/>
                <a:cs typeface="Times New Roman" pitchFamily="18" charset="0"/>
              </a:rPr>
              <a:t> </a:t>
            </a:r>
            <a:r>
              <a:rPr lang="ar-SA" dirty="0" smtClean="0">
                <a:solidFill>
                  <a:srgbClr val="FF0000"/>
                </a:solidFill>
                <a:latin typeface="Times New Roman" pitchFamily="18" charset="0"/>
                <a:cs typeface="Times New Roman" pitchFamily="18" charset="0"/>
              </a:rPr>
              <a:t>وكثافة </a:t>
            </a:r>
            <a:r>
              <a:rPr lang="ar-SA" dirty="0">
                <a:solidFill>
                  <a:srgbClr val="FF0000"/>
                </a:solidFill>
                <a:latin typeface="Times New Roman" pitchFamily="18" charset="0"/>
                <a:cs typeface="Times New Roman" pitchFamily="18" charset="0"/>
              </a:rPr>
              <a:t>التدفق او شدة التدفق للماء المتحرك </a:t>
            </a:r>
            <a:r>
              <a:rPr lang="ar-SA" dirty="0">
                <a:latin typeface="Times New Roman" pitchFamily="18" charset="0"/>
                <a:cs typeface="Times New Roman" pitchFamily="18" charset="0"/>
              </a:rPr>
              <a:t>عبارة عن كمية الماء( حجم أو كتلة أو وزن) الذي يمر خلال وحدة المساحة خلال وحدة الزمن أي أن</a:t>
            </a:r>
            <a:r>
              <a:rPr lang="ar-SA" dirty="0" smtClean="0">
                <a:latin typeface="Times New Roman" pitchFamily="18" charset="0"/>
                <a:cs typeface="Times New Roman" pitchFamily="18" charset="0"/>
              </a:rPr>
              <a:t>:</a:t>
            </a:r>
            <a:endParaRPr lang="ar-EG" dirty="0" smtClean="0">
              <a:latin typeface="Times New Roman" pitchFamily="18" charset="0"/>
              <a:cs typeface="Times New Roman" pitchFamily="18" charset="0"/>
            </a:endParaRPr>
          </a:p>
          <a:p>
            <a:pPr marL="0" indent="0" algn="just">
              <a:buNone/>
            </a:pPr>
            <a:endParaRPr lang="en-US" dirty="0"/>
          </a:p>
          <a:p>
            <a:pPr marL="0" lvl="0" indent="0" algn="just">
              <a:buNone/>
            </a:pPr>
            <a:endParaRPr lang="ar-EG"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3789040"/>
            <a:ext cx="2304256"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Table 3"/>
          <p:cNvGraphicFramePr>
            <a:graphicFrameLocks noGrp="1"/>
          </p:cNvGraphicFramePr>
          <p:nvPr>
            <p:extLst>
              <p:ext uri="{D42A27DB-BD31-4B8C-83A1-F6EECF244321}">
                <p14:modId xmlns:p14="http://schemas.microsoft.com/office/powerpoint/2010/main" val="2323052421"/>
              </p:ext>
            </p:extLst>
          </p:nvPr>
        </p:nvGraphicFramePr>
        <p:xfrm>
          <a:off x="1619672" y="5085184"/>
          <a:ext cx="5537200" cy="997456"/>
        </p:xfrm>
        <a:graphic>
          <a:graphicData uri="http://schemas.openxmlformats.org/drawingml/2006/table">
            <a:tbl>
              <a:tblPr rtl="1" firstRow="1" firstCol="1" lastRow="1" lastCol="1" bandRow="1" bandCol="1">
                <a:tableStyleId>{5C22544A-7EE6-4342-B048-85BDC9FD1C3A}</a:tableStyleId>
              </a:tblPr>
              <a:tblGrid>
                <a:gridCol w="553720"/>
                <a:gridCol w="4983480"/>
              </a:tblGrid>
              <a:tr h="249364">
                <a:tc>
                  <a:txBody>
                    <a:bodyPr/>
                    <a:lstStyle/>
                    <a:p>
                      <a:pPr marL="228600" algn="justLow" rtl="1">
                        <a:spcAft>
                          <a:spcPts val="0"/>
                        </a:spcAft>
                      </a:pPr>
                      <a:r>
                        <a:rPr lang="en-US" sz="1400" dirty="0">
                          <a:effectLst/>
                        </a:rPr>
                        <a:t>q</a:t>
                      </a:r>
                      <a:endParaRPr lang="en-US" sz="1200" dirty="0">
                        <a:effectLst/>
                        <a:latin typeface="Times New Roman"/>
                        <a:ea typeface="Times New Roman"/>
                      </a:endParaRPr>
                    </a:p>
                  </a:txBody>
                  <a:tcPr marL="68580" marR="68580" marT="0" marB="0"/>
                </a:tc>
                <a:tc>
                  <a:txBody>
                    <a:bodyPr/>
                    <a:lstStyle/>
                    <a:p>
                      <a:pPr marL="228600" algn="justLow" rtl="1">
                        <a:spcAft>
                          <a:spcPts val="0"/>
                        </a:spcAft>
                      </a:pPr>
                      <a:r>
                        <a:rPr lang="ar-SA" sz="1400" dirty="0">
                          <a:effectLst/>
                        </a:rPr>
                        <a:t>كثافة التدفق </a:t>
                      </a:r>
                      <a:endParaRPr lang="en-US" sz="1200" dirty="0">
                        <a:effectLst/>
                        <a:latin typeface="Times New Roman"/>
                        <a:ea typeface="Times New Roman"/>
                      </a:endParaRPr>
                    </a:p>
                  </a:txBody>
                  <a:tcPr marL="68580" marR="68580" marT="0" marB="0"/>
                </a:tc>
              </a:tr>
              <a:tr h="249364">
                <a:tc>
                  <a:txBody>
                    <a:bodyPr/>
                    <a:lstStyle/>
                    <a:p>
                      <a:pPr marL="228600" algn="justLow" rtl="1">
                        <a:spcAft>
                          <a:spcPts val="0"/>
                        </a:spcAft>
                      </a:pPr>
                      <a:r>
                        <a:rPr lang="en-US" sz="1400">
                          <a:effectLst/>
                        </a:rPr>
                        <a:t>Q</a:t>
                      </a:r>
                      <a:endParaRPr lang="en-US" sz="1200">
                        <a:effectLst/>
                        <a:latin typeface="Times New Roman"/>
                        <a:ea typeface="Times New Roman"/>
                      </a:endParaRPr>
                    </a:p>
                  </a:txBody>
                  <a:tcPr marL="68580" marR="68580" marT="0" marB="0"/>
                </a:tc>
                <a:tc>
                  <a:txBody>
                    <a:bodyPr/>
                    <a:lstStyle/>
                    <a:p>
                      <a:pPr marL="228600" algn="justLow" rtl="1">
                        <a:spcAft>
                          <a:spcPts val="0"/>
                        </a:spcAft>
                      </a:pPr>
                      <a:r>
                        <a:rPr lang="ar-SA" sz="1400" dirty="0">
                          <a:effectLst/>
                        </a:rPr>
                        <a:t>حجم الماء المتحرك</a:t>
                      </a:r>
                      <a:endParaRPr lang="en-US" sz="1200" dirty="0">
                        <a:effectLst/>
                        <a:latin typeface="Times New Roman"/>
                        <a:ea typeface="Times New Roman"/>
                      </a:endParaRPr>
                    </a:p>
                  </a:txBody>
                  <a:tcPr marL="68580" marR="68580" marT="0" marB="0"/>
                </a:tc>
              </a:tr>
              <a:tr h="249364">
                <a:tc>
                  <a:txBody>
                    <a:bodyPr/>
                    <a:lstStyle/>
                    <a:p>
                      <a:pPr marL="228600" algn="justLow" rtl="1">
                        <a:spcAft>
                          <a:spcPts val="0"/>
                        </a:spcAft>
                      </a:pPr>
                      <a:r>
                        <a:rPr lang="en-US" sz="1400">
                          <a:effectLst/>
                        </a:rPr>
                        <a:t>A</a:t>
                      </a:r>
                      <a:endParaRPr lang="en-US" sz="1200">
                        <a:effectLst/>
                        <a:latin typeface="Times New Roman"/>
                        <a:ea typeface="Times New Roman"/>
                      </a:endParaRPr>
                    </a:p>
                  </a:txBody>
                  <a:tcPr marL="68580" marR="68580" marT="0" marB="0"/>
                </a:tc>
                <a:tc>
                  <a:txBody>
                    <a:bodyPr/>
                    <a:lstStyle/>
                    <a:p>
                      <a:pPr marL="228600" algn="justLow" rtl="1">
                        <a:spcAft>
                          <a:spcPts val="0"/>
                        </a:spcAft>
                      </a:pPr>
                      <a:r>
                        <a:rPr lang="ar-SA" sz="1400" dirty="0">
                          <a:effectLst/>
                        </a:rPr>
                        <a:t>مساحة المقطع الذي يحدث فيه السريان</a:t>
                      </a:r>
                      <a:endParaRPr lang="en-US" sz="1200" dirty="0">
                        <a:effectLst/>
                        <a:latin typeface="Times New Roman"/>
                        <a:ea typeface="Times New Roman"/>
                      </a:endParaRPr>
                    </a:p>
                  </a:txBody>
                  <a:tcPr marL="68580" marR="68580" marT="0" marB="0"/>
                </a:tc>
              </a:tr>
              <a:tr h="249364">
                <a:tc>
                  <a:txBody>
                    <a:bodyPr/>
                    <a:lstStyle/>
                    <a:p>
                      <a:pPr marL="228600" algn="justLow" rtl="1">
                        <a:spcAft>
                          <a:spcPts val="0"/>
                        </a:spcAft>
                      </a:pPr>
                      <a:r>
                        <a:rPr lang="en-US" sz="1400">
                          <a:effectLst/>
                        </a:rPr>
                        <a:t>t</a:t>
                      </a:r>
                      <a:endParaRPr lang="en-US" sz="1200">
                        <a:effectLst/>
                        <a:latin typeface="Times New Roman"/>
                        <a:ea typeface="Times New Roman"/>
                      </a:endParaRPr>
                    </a:p>
                  </a:txBody>
                  <a:tcPr marL="68580" marR="68580" marT="0" marB="0"/>
                </a:tc>
                <a:tc>
                  <a:txBody>
                    <a:bodyPr/>
                    <a:lstStyle/>
                    <a:p>
                      <a:pPr marL="228600" algn="justLow" rtl="1">
                        <a:spcAft>
                          <a:spcPts val="0"/>
                        </a:spcAft>
                      </a:pPr>
                      <a:r>
                        <a:rPr lang="ar-SA" sz="1400" dirty="0">
                          <a:effectLst/>
                        </a:rPr>
                        <a:t>زمن السريان</a:t>
                      </a:r>
                      <a:endParaRPr lang="en-US" sz="1200" dirty="0">
                        <a:effectLst/>
                        <a:latin typeface="Times New Roman"/>
                        <a:ea typeface="Times New Roman"/>
                      </a:endParaRPr>
                    </a:p>
                  </a:txBody>
                  <a:tcPr marL="68580" marR="68580" marT="0" marB="0"/>
                </a:tc>
              </a:tr>
            </a:tbl>
          </a:graphicData>
        </a:graphic>
      </p:graphicFrame>
      <p:sp>
        <p:nvSpPr>
          <p:cNvPr id="5" name="Rectangle 3"/>
          <p:cNvSpPr>
            <a:spLocks noChangeArrowheads="1"/>
          </p:cNvSpPr>
          <p:nvPr/>
        </p:nvSpPr>
        <p:spPr bwMode="auto">
          <a:xfrm>
            <a:off x="1803400" y="34369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sz="1400" b="0" i="0" u="none" strike="noStrike" cap="none" normalizeH="0" baseline="0" smtClean="0">
                <a:ln>
                  <a:noFill/>
                </a:ln>
                <a:solidFill>
                  <a:schemeClr val="tx1"/>
                </a:solidFill>
                <a:effectLst/>
                <a:latin typeface="Traditional Arabic" pitchFamily="18" charset="-78"/>
                <a:ea typeface="Times New Roman" pitchFamily="18" charset="0"/>
                <a:cs typeface="Traditional Arabic" pitchFamily="18" charset="-78"/>
              </a:rPr>
              <a:t>حيث:</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20909353"/>
      </p:ext>
    </p:extLst>
  </p:cSld>
  <p:clrMapOvr>
    <a:masterClrMapping/>
  </p:clrMapOvr>
  <p:transition spd="slow">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2400" b="1" dirty="0">
                <a:solidFill>
                  <a:srgbClr val="FF0000"/>
                </a:solidFill>
                <a:latin typeface="Times New Roman" pitchFamily="18" charset="0"/>
                <a:cs typeface="Times New Roman" pitchFamily="18" charset="0"/>
              </a:rPr>
              <a:t>محاضرات هيدرولوجي </a:t>
            </a:r>
            <a:r>
              <a:rPr lang="ar-EG" sz="2400" b="1" dirty="0" smtClean="0">
                <a:solidFill>
                  <a:srgbClr val="FF0000"/>
                </a:solidFill>
                <a:latin typeface="Times New Roman" pitchFamily="18" charset="0"/>
                <a:cs typeface="Times New Roman" pitchFamily="18" charset="0"/>
              </a:rPr>
              <a:t>                          </a:t>
            </a:r>
            <a:r>
              <a:rPr lang="ar-EG" sz="2400" b="1" dirty="0" smtClean="0">
                <a:solidFill>
                  <a:srgbClr val="FF0000"/>
                </a:solidFill>
              </a:rPr>
              <a:t>د</a:t>
            </a:r>
            <a:r>
              <a:rPr lang="ar-EG" sz="2400" b="1" dirty="0">
                <a:solidFill>
                  <a:srgbClr val="FF0000"/>
                </a:solidFill>
              </a:rPr>
              <a:t>. محمد أحمد  بسيوني </a:t>
            </a:r>
            <a:endParaRPr lang="ar-EG" sz="2400" dirty="0"/>
          </a:p>
        </p:txBody>
      </p:sp>
      <p:sp>
        <p:nvSpPr>
          <p:cNvPr id="3" name="Content Placeholder 2"/>
          <p:cNvSpPr>
            <a:spLocks noGrp="1"/>
          </p:cNvSpPr>
          <p:nvPr>
            <p:ph idx="1"/>
          </p:nvPr>
        </p:nvSpPr>
        <p:spPr/>
        <p:txBody>
          <a:bodyPr>
            <a:normAutofit/>
          </a:bodyPr>
          <a:lstStyle/>
          <a:p>
            <a:pPr marL="0" indent="0">
              <a:buNone/>
            </a:pPr>
            <a:r>
              <a:rPr lang="ar-SA" b="1" dirty="0">
                <a:solidFill>
                  <a:srgbClr val="FF0000"/>
                </a:solidFill>
                <a:latin typeface="Times New Roman" pitchFamily="18" charset="0"/>
                <a:cs typeface="Times New Roman" pitchFamily="18" charset="0"/>
              </a:rPr>
              <a:t>قانون دارسي  </a:t>
            </a:r>
            <a:r>
              <a:rPr lang="en-US" b="1" dirty="0">
                <a:solidFill>
                  <a:srgbClr val="FF0000"/>
                </a:solidFill>
                <a:latin typeface="Times New Roman" pitchFamily="18" charset="0"/>
                <a:cs typeface="Times New Roman" pitchFamily="18" charset="0"/>
              </a:rPr>
              <a:t>Darcy's Law</a:t>
            </a:r>
            <a:endParaRPr lang="en-US" dirty="0">
              <a:solidFill>
                <a:srgbClr val="FF0000"/>
              </a:solidFill>
              <a:latin typeface="Times New Roman" pitchFamily="18" charset="0"/>
              <a:cs typeface="Times New Roman" pitchFamily="18" charset="0"/>
            </a:endParaRPr>
          </a:p>
          <a:p>
            <a:pPr algn="just"/>
            <a:r>
              <a:rPr lang="ar-SA" dirty="0"/>
              <a:t> </a:t>
            </a:r>
            <a:r>
              <a:rPr lang="ar-SA" dirty="0">
                <a:latin typeface="Times New Roman" pitchFamily="18" charset="0"/>
                <a:cs typeface="Times New Roman" pitchFamily="18" charset="0"/>
              </a:rPr>
              <a:t>قانون دارسي من أكثر قوانين فيزياء التربة انتشاراً واستخداماً وهو مهم جداً في دراسة حركة الماء في التربة حيث يوضح العلاقة بين كثافة أو شدة التدفق والقوة الدافعة لحركة الماء (التدرج في الجهد الهيدروليكي) حيث</a:t>
            </a:r>
            <a:r>
              <a:rPr lang="ar-SA"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i </a:t>
            </a:r>
            <a:r>
              <a:rPr lang="ar-SA" dirty="0" smtClean="0"/>
              <a:t> </a:t>
            </a:r>
            <a:r>
              <a:rPr lang="ar-SA" dirty="0"/>
              <a:t>تعبر عن القوة الدافعة للحركة</a:t>
            </a:r>
            <a:endParaRPr lang="en-US" dirty="0"/>
          </a:p>
          <a:p>
            <a:pPr marL="0" indent="0">
              <a:buNone/>
            </a:pPr>
            <a:endParaRPr lang="ar-EG"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4437112"/>
            <a:ext cx="1296144"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1096496"/>
      </p:ext>
    </p:extLst>
  </p:cSld>
  <p:clrMapOvr>
    <a:masterClrMapping/>
  </p:clrMapOvr>
  <p:transition spd="slow">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1800" b="1" dirty="0">
                <a:solidFill>
                  <a:srgbClr val="FF0000"/>
                </a:solidFill>
                <a:latin typeface="Times New Roman" pitchFamily="18" charset="0"/>
                <a:cs typeface="Times New Roman" pitchFamily="18" charset="0"/>
              </a:rPr>
              <a:t>محاضرات هيدرولوجي </a:t>
            </a:r>
            <a:r>
              <a:rPr lang="ar-EG" sz="1800" b="1" dirty="0" smtClean="0">
                <a:solidFill>
                  <a:srgbClr val="FF0000"/>
                </a:solidFill>
                <a:latin typeface="Times New Roman" pitchFamily="18" charset="0"/>
                <a:cs typeface="Times New Roman" pitchFamily="18" charset="0"/>
              </a:rPr>
              <a:t>                                           </a:t>
            </a:r>
            <a:r>
              <a:rPr lang="ar-EG" sz="1800" b="1" dirty="0" smtClean="0">
                <a:solidFill>
                  <a:srgbClr val="FF0000"/>
                </a:solidFill>
              </a:rPr>
              <a:t>د</a:t>
            </a:r>
            <a:r>
              <a:rPr lang="ar-EG" sz="1800" b="1" dirty="0">
                <a:solidFill>
                  <a:srgbClr val="FF0000"/>
                </a:solidFill>
              </a:rPr>
              <a:t>. محمد أحمد  بسيوني </a:t>
            </a:r>
            <a:endParaRPr lang="ar-EG" sz="1800" dirty="0"/>
          </a:p>
        </p:txBody>
      </p:sp>
      <p:sp>
        <p:nvSpPr>
          <p:cNvPr id="3" name="Content Placeholder 2"/>
          <p:cNvSpPr>
            <a:spLocks noGrp="1"/>
          </p:cNvSpPr>
          <p:nvPr>
            <p:ph idx="1"/>
          </p:nvPr>
        </p:nvSpPr>
        <p:spPr/>
        <p:txBody>
          <a:bodyPr>
            <a:normAutofit fontScale="85000" lnSpcReduction="10000"/>
          </a:bodyPr>
          <a:lstStyle/>
          <a:p>
            <a:pPr marL="0" indent="0">
              <a:buNone/>
            </a:pPr>
            <a:r>
              <a:rPr lang="ar-SA" b="1" dirty="0">
                <a:solidFill>
                  <a:srgbClr val="FF0000"/>
                </a:solidFill>
                <a:latin typeface="Times New Roman" pitchFamily="18" charset="0"/>
                <a:cs typeface="Times New Roman" pitchFamily="18" charset="0"/>
              </a:rPr>
              <a:t>وقانون دارسي يأخذ الشكل التالي</a:t>
            </a:r>
            <a:r>
              <a:rPr lang="ar-SA" b="1" dirty="0" smtClean="0">
                <a:solidFill>
                  <a:srgbClr val="FF0000"/>
                </a:solidFill>
                <a:latin typeface="Times New Roman" pitchFamily="18" charset="0"/>
                <a:cs typeface="Times New Roman" pitchFamily="18" charset="0"/>
              </a:rPr>
              <a:t>:</a:t>
            </a:r>
            <a:endParaRPr lang="ar-EG" b="1" dirty="0" smtClean="0">
              <a:solidFill>
                <a:srgbClr val="FF0000"/>
              </a:solidFill>
              <a:latin typeface="Times New Roman" pitchFamily="18" charset="0"/>
              <a:cs typeface="Times New Roman" pitchFamily="18" charset="0"/>
            </a:endParaRPr>
          </a:p>
          <a:p>
            <a:pPr marL="0" indent="0">
              <a:buNone/>
            </a:pPr>
            <a:endParaRPr lang="ar-EG" dirty="0"/>
          </a:p>
          <a:p>
            <a:pPr marL="0" indent="0">
              <a:buNone/>
            </a:pPr>
            <a:endParaRPr lang="ar-EG" dirty="0" smtClean="0"/>
          </a:p>
          <a:p>
            <a:pPr marL="0" indent="0">
              <a:buNone/>
            </a:pPr>
            <a:endParaRPr lang="ar-EG" dirty="0"/>
          </a:p>
          <a:p>
            <a:pPr marL="0" indent="0">
              <a:buNone/>
            </a:pPr>
            <a:r>
              <a:rPr lang="ar-SA" b="1" dirty="0">
                <a:solidFill>
                  <a:srgbClr val="FF0000"/>
                </a:solidFill>
                <a:latin typeface="Times New Roman" pitchFamily="18" charset="0"/>
                <a:cs typeface="Times New Roman" pitchFamily="18" charset="0"/>
              </a:rPr>
              <a:t>حيث :</a:t>
            </a:r>
            <a:endParaRPr lang="en-US" b="1" dirty="0">
              <a:solidFill>
                <a:srgbClr val="FF0000"/>
              </a:solidFill>
              <a:latin typeface="Times New Roman" pitchFamily="18" charset="0"/>
              <a:cs typeface="Times New Roman" pitchFamily="18" charset="0"/>
            </a:endParaRPr>
          </a:p>
          <a:p>
            <a:pPr marL="0" indent="0">
              <a:buNone/>
            </a:pPr>
            <a:r>
              <a:rPr lang="en-US" i="1" dirty="0" err="1">
                <a:latin typeface="Times New Roman" pitchFamily="18" charset="0"/>
                <a:cs typeface="Times New Roman" pitchFamily="18" charset="0"/>
              </a:rPr>
              <a:t>dH</a:t>
            </a:r>
            <a:r>
              <a:rPr lang="ar-SA" dirty="0">
                <a:latin typeface="Times New Roman" pitchFamily="18" charset="0"/>
                <a:cs typeface="Times New Roman" pitchFamily="18" charset="0"/>
              </a:rPr>
              <a:t>  فارق الضاغط الهيدروليكي</a:t>
            </a:r>
            <a:endParaRPr lang="en-US" dirty="0">
              <a:latin typeface="Times New Roman" pitchFamily="18" charset="0"/>
              <a:cs typeface="Times New Roman" pitchFamily="18" charset="0"/>
            </a:endParaRPr>
          </a:p>
          <a:p>
            <a:pPr marL="0" indent="0">
              <a:buNone/>
            </a:pPr>
            <a:r>
              <a:rPr lang="en-US" i="1" dirty="0" err="1">
                <a:latin typeface="Times New Roman" pitchFamily="18" charset="0"/>
                <a:cs typeface="Times New Roman" pitchFamily="18" charset="0"/>
              </a:rPr>
              <a:t>dz</a:t>
            </a:r>
            <a:r>
              <a:rPr lang="ar-SA" dirty="0">
                <a:latin typeface="Times New Roman" pitchFamily="18" charset="0"/>
                <a:cs typeface="Times New Roman" pitchFamily="18" charset="0"/>
              </a:rPr>
              <a:t>  مسافة الحركة</a:t>
            </a: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K  </a:t>
            </a:r>
            <a:r>
              <a:rPr lang="ar-SA" dirty="0">
                <a:latin typeface="Times New Roman" pitchFamily="18" charset="0"/>
                <a:cs typeface="Times New Roman" pitchFamily="18" charset="0"/>
              </a:rPr>
              <a:t>معامل التناسب ويسمى معامل انتقال الماء في التربة أو التوصيل الهيدروليكي للتربة </a:t>
            </a:r>
            <a:r>
              <a:rPr lang="en-US" dirty="0" smtClean="0">
                <a:latin typeface="Times New Roman" pitchFamily="18" charset="0"/>
                <a:cs typeface="Times New Roman" pitchFamily="18" charset="0"/>
              </a:rPr>
              <a:t>Water </a:t>
            </a:r>
            <a:r>
              <a:rPr lang="en-US" dirty="0">
                <a:latin typeface="Times New Roman" pitchFamily="18" charset="0"/>
                <a:cs typeface="Times New Roman" pitchFamily="18" charset="0"/>
              </a:rPr>
              <a:t>transmission </a:t>
            </a:r>
            <a:r>
              <a:rPr lang="en-US" dirty="0" smtClean="0">
                <a:latin typeface="Times New Roman" pitchFamily="18" charset="0"/>
                <a:cs typeface="Times New Roman" pitchFamily="18" charset="0"/>
              </a:rPr>
              <a:t>coefficient        </a:t>
            </a:r>
          </a:p>
          <a:p>
            <a:pPr marL="0" indent="0">
              <a:buNone/>
            </a:pPr>
            <a:r>
              <a:rPr lang="ar-EG"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or </a:t>
            </a:r>
            <a:r>
              <a:rPr lang="en-US" dirty="0">
                <a:latin typeface="Times New Roman" pitchFamily="18" charset="0"/>
                <a:cs typeface="Times New Roman" pitchFamily="18" charset="0"/>
              </a:rPr>
              <a:t>soil hydraulic conductivity</a:t>
            </a:r>
          </a:p>
          <a:p>
            <a:pPr marL="0" indent="0">
              <a:buNone/>
            </a:pPr>
            <a:endParaRPr lang="ar-EG"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2636912"/>
            <a:ext cx="1944216"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9869318"/>
      </p:ext>
    </p:extLst>
  </p:cSld>
  <p:clrMapOvr>
    <a:masterClrMapping/>
  </p:clrMapOvr>
  <p:transition spd="slow">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2000" b="1" dirty="0">
                <a:solidFill>
                  <a:srgbClr val="FF0000"/>
                </a:solidFill>
                <a:latin typeface="Times New Roman" pitchFamily="18" charset="0"/>
                <a:cs typeface="Times New Roman" pitchFamily="18" charset="0"/>
              </a:rPr>
              <a:t>محاضرات هيدرولوجي                                         د. محمد أحمد  بسيوني </a:t>
            </a:r>
          </a:p>
        </p:txBody>
      </p:sp>
      <p:sp>
        <p:nvSpPr>
          <p:cNvPr id="3" name="Content Placeholder 2"/>
          <p:cNvSpPr>
            <a:spLocks noGrp="1"/>
          </p:cNvSpPr>
          <p:nvPr>
            <p:ph idx="1"/>
          </p:nvPr>
        </p:nvSpPr>
        <p:spPr/>
        <p:txBody>
          <a:bodyPr/>
          <a:lstStyle/>
          <a:p>
            <a:pPr algn="just"/>
            <a:r>
              <a:rPr lang="ar-SA" dirty="0">
                <a:latin typeface="Times New Roman" pitchFamily="18" charset="0"/>
                <a:cs typeface="Times New Roman" pitchFamily="18" charset="0"/>
              </a:rPr>
              <a:t>وقانون دارسي صاغه المهندس الفرنسي هنري دارسي 1882 أثناء دراسته معدلات الرشح فى المرشحات الرملية .</a:t>
            </a:r>
            <a:endParaRPr lang="en-US" dirty="0">
              <a:latin typeface="Times New Roman" pitchFamily="18" charset="0"/>
              <a:cs typeface="Times New Roman" pitchFamily="18" charset="0"/>
            </a:endParaRPr>
          </a:p>
          <a:p>
            <a:r>
              <a:rPr lang="ar-SA" dirty="0">
                <a:latin typeface="Times New Roman" pitchFamily="18" charset="0"/>
                <a:cs typeface="Times New Roman" pitchFamily="18" charset="0"/>
              </a:rPr>
              <a:t>والضاغط الهيدروليكي </a:t>
            </a:r>
            <a:r>
              <a:rPr lang="en-US" dirty="0">
                <a:latin typeface="Times New Roman" pitchFamily="18" charset="0"/>
                <a:cs typeface="Times New Roman" pitchFamily="18" charset="0"/>
              </a:rPr>
              <a:t>H</a:t>
            </a:r>
            <a:r>
              <a:rPr lang="ar-SA" dirty="0">
                <a:latin typeface="Times New Roman" pitchFamily="18" charset="0"/>
                <a:cs typeface="Times New Roman" pitchFamily="18" charset="0"/>
              </a:rPr>
              <a:t> يمكن تعريفه من المعادلة التالية</a:t>
            </a:r>
            <a:r>
              <a:rPr lang="ar-SA" dirty="0" smtClean="0">
                <a:latin typeface="Times New Roman" pitchFamily="18" charset="0"/>
                <a:cs typeface="Times New Roman" pitchFamily="18" charset="0"/>
              </a:rPr>
              <a:t>:</a:t>
            </a:r>
            <a:endParaRPr lang="ar-EG" dirty="0" smtClean="0">
              <a:latin typeface="Times New Roman" pitchFamily="18" charset="0"/>
              <a:cs typeface="Times New Roman" pitchFamily="18" charset="0"/>
            </a:endParaRPr>
          </a:p>
          <a:p>
            <a:endParaRPr lang="ar-EG" dirty="0">
              <a:latin typeface="Times New Roman" pitchFamily="18" charset="0"/>
              <a:cs typeface="Times New Roman" pitchFamily="18" charset="0"/>
            </a:endParaRPr>
          </a:p>
          <a:p>
            <a:endParaRPr lang="ar-EG" dirty="0" smtClean="0">
              <a:latin typeface="Times New Roman" pitchFamily="18" charset="0"/>
              <a:cs typeface="Times New Roman" pitchFamily="18" charset="0"/>
            </a:endParaRPr>
          </a:p>
          <a:p>
            <a:pPr marL="0" indent="0">
              <a:buNone/>
            </a:pPr>
            <a:r>
              <a:rPr lang="ar-SA" dirty="0"/>
              <a:t>حيث </a:t>
            </a:r>
            <a:r>
              <a:rPr lang="en-US" dirty="0"/>
              <a:t>h</a:t>
            </a:r>
            <a:r>
              <a:rPr lang="ar-SA" dirty="0"/>
              <a:t> هو جهد الضغط الهيدروليكي و </a:t>
            </a:r>
            <a:r>
              <a:rPr lang="en-US" dirty="0"/>
              <a:t>z</a:t>
            </a:r>
            <a:r>
              <a:rPr lang="ar-SA" dirty="0"/>
              <a:t> جهد الجاذبية</a:t>
            </a:r>
            <a:endParaRPr lang="en-US" dirty="0"/>
          </a:p>
          <a:p>
            <a:pPr marL="0" indent="0">
              <a:buNone/>
            </a:pPr>
            <a:endParaRPr lang="en-US" dirty="0">
              <a:latin typeface="Times New Roman" pitchFamily="18" charset="0"/>
              <a:cs typeface="Times New Roman" pitchFamily="18" charset="0"/>
            </a:endParaRPr>
          </a:p>
          <a:p>
            <a:pPr marL="0" indent="0">
              <a:buNone/>
            </a:pPr>
            <a:endParaRPr lang="ar-EG"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3346450"/>
            <a:ext cx="1800199" cy="73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9236656"/>
      </p:ext>
    </p:extLst>
  </p:cSld>
  <p:clrMapOvr>
    <a:masterClrMapping/>
  </p:clrMapOvr>
  <p:transition spd="slow">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2400" b="1" dirty="0">
                <a:solidFill>
                  <a:srgbClr val="FF0000"/>
                </a:solidFill>
                <a:latin typeface="Times New Roman" pitchFamily="18" charset="0"/>
                <a:cs typeface="Times New Roman" pitchFamily="18" charset="0"/>
              </a:rPr>
              <a:t>محاضرات هيدرولوجي </a:t>
            </a:r>
            <a:r>
              <a:rPr lang="ar-EG" sz="2400" b="1" dirty="0" smtClean="0">
                <a:solidFill>
                  <a:srgbClr val="FF0000"/>
                </a:solidFill>
                <a:latin typeface="Times New Roman" pitchFamily="18" charset="0"/>
                <a:cs typeface="Times New Roman" pitchFamily="18" charset="0"/>
              </a:rPr>
              <a:t>                             </a:t>
            </a:r>
            <a:r>
              <a:rPr lang="ar-EG" sz="2400" b="1" dirty="0" smtClean="0">
                <a:solidFill>
                  <a:srgbClr val="FF0000"/>
                </a:solidFill>
              </a:rPr>
              <a:t>د</a:t>
            </a:r>
            <a:r>
              <a:rPr lang="ar-EG" sz="2400" b="1" dirty="0">
                <a:solidFill>
                  <a:srgbClr val="FF0000"/>
                </a:solidFill>
              </a:rPr>
              <a:t>. محمد أحمد  بسيوني </a:t>
            </a:r>
            <a:endParaRPr lang="ar-EG" sz="2400" dirty="0"/>
          </a:p>
        </p:txBody>
      </p:sp>
      <p:sp>
        <p:nvSpPr>
          <p:cNvPr id="3" name="Content Placeholder 2"/>
          <p:cNvSpPr>
            <a:spLocks noGrp="1"/>
          </p:cNvSpPr>
          <p:nvPr>
            <p:ph idx="1"/>
          </p:nvPr>
        </p:nvSpPr>
        <p:spPr/>
        <p:txBody>
          <a:bodyPr/>
          <a:lstStyle/>
          <a:p>
            <a:pPr marL="0" indent="0">
              <a:buNone/>
            </a:pPr>
            <a:r>
              <a:rPr lang="ar-SA" dirty="0"/>
              <a:t>لذا فان قانون دارسي يكتب كالأتي:</a:t>
            </a:r>
            <a:endParaRPr lang="en-US" dirty="0"/>
          </a:p>
          <a:p>
            <a:pPr marL="0" indent="0">
              <a:buNone/>
            </a:pPr>
            <a:endParaRPr lang="ar-EG" dirty="0"/>
          </a:p>
          <a:p>
            <a:pPr marL="0" indent="0">
              <a:buNone/>
            </a:pPr>
            <a:endParaRPr lang="ar-EG" dirty="0" smtClean="0"/>
          </a:p>
          <a:p>
            <a:endParaRPr lang="ar-EG" dirty="0" smtClean="0"/>
          </a:p>
          <a:p>
            <a:endParaRPr lang="ar-EG" dirty="0"/>
          </a:p>
          <a:p>
            <a:endParaRPr lang="en-US" dirty="0"/>
          </a:p>
          <a:p>
            <a:endParaRPr lang="ar-EG"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2708920"/>
            <a:ext cx="3744416" cy="1872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584" y="4797152"/>
            <a:ext cx="7776864" cy="1584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848" y="5919626"/>
            <a:ext cx="1872207" cy="821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5641916"/>
      </p:ext>
    </p:extLst>
  </p:cSld>
  <p:clrMapOvr>
    <a:masterClrMapping/>
  </p:clrMapOvr>
  <p:transition spd="slow">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2000" b="1" dirty="0">
                <a:solidFill>
                  <a:srgbClr val="FF0000"/>
                </a:solidFill>
                <a:latin typeface="Times New Roman" pitchFamily="18" charset="0"/>
                <a:cs typeface="Times New Roman" pitchFamily="18" charset="0"/>
              </a:rPr>
              <a:t>محاضرات هيدرولوجي </a:t>
            </a:r>
            <a:r>
              <a:rPr lang="ar-EG" sz="2000" b="1" dirty="0" smtClean="0">
                <a:solidFill>
                  <a:srgbClr val="FF0000"/>
                </a:solidFill>
                <a:latin typeface="Times New Roman" pitchFamily="18" charset="0"/>
                <a:cs typeface="Times New Roman" pitchFamily="18" charset="0"/>
              </a:rPr>
              <a:t>                                        </a:t>
            </a:r>
            <a:r>
              <a:rPr lang="ar-EG" sz="2000" b="1" dirty="0" smtClean="0">
                <a:solidFill>
                  <a:srgbClr val="FF0000"/>
                </a:solidFill>
              </a:rPr>
              <a:t>د</a:t>
            </a:r>
            <a:r>
              <a:rPr lang="ar-EG" sz="2000" b="1" dirty="0">
                <a:solidFill>
                  <a:srgbClr val="FF0000"/>
                </a:solidFill>
              </a:rPr>
              <a:t>. محمد أحمد  بسيوني </a:t>
            </a:r>
            <a:endParaRPr lang="ar-EG" sz="2000" dirty="0"/>
          </a:p>
        </p:txBody>
      </p:sp>
      <p:sp>
        <p:nvSpPr>
          <p:cNvPr id="4" name="Content Placeholder 3"/>
          <p:cNvSpPr>
            <a:spLocks noGrp="1"/>
          </p:cNvSpPr>
          <p:nvPr>
            <p:ph idx="1"/>
          </p:nvPr>
        </p:nvSpPr>
        <p:spPr/>
        <p:txBody>
          <a:bodyPr>
            <a:normAutofit fontScale="92500" lnSpcReduction="20000"/>
          </a:bodyPr>
          <a:lstStyle/>
          <a:p>
            <a:pPr marL="0" indent="0" algn="just">
              <a:buNone/>
            </a:pPr>
            <a:r>
              <a:rPr lang="ar-SA" b="1" dirty="0">
                <a:solidFill>
                  <a:srgbClr val="FF0000"/>
                </a:solidFill>
                <a:latin typeface="Times New Roman" pitchFamily="18" charset="0"/>
                <a:cs typeface="Times New Roman" pitchFamily="18" charset="0"/>
              </a:rPr>
              <a:t>حركة الماء في التربة تتوقف عل المحتوى </a:t>
            </a:r>
            <a:r>
              <a:rPr lang="ar-SA" b="1" dirty="0" smtClean="0">
                <a:solidFill>
                  <a:srgbClr val="FF0000"/>
                </a:solidFill>
                <a:latin typeface="Times New Roman" pitchFamily="18" charset="0"/>
                <a:cs typeface="Times New Roman" pitchFamily="18" charset="0"/>
              </a:rPr>
              <a:t>الرطوبى</a:t>
            </a:r>
            <a:r>
              <a:rPr lang="ar-EG" b="1" dirty="0">
                <a:solidFill>
                  <a:srgbClr val="FF0000"/>
                </a:solidFill>
                <a:latin typeface="Times New Roman" pitchFamily="18" charset="0"/>
                <a:cs typeface="Times New Roman" pitchFamily="18" charset="0"/>
              </a:rPr>
              <a:t>:</a:t>
            </a:r>
            <a:endParaRPr lang="ar-EG" b="1" dirty="0" smtClean="0">
              <a:solidFill>
                <a:srgbClr val="FF0000"/>
              </a:solidFill>
              <a:latin typeface="Times New Roman" pitchFamily="18" charset="0"/>
              <a:cs typeface="Times New Roman" pitchFamily="18" charset="0"/>
            </a:endParaRPr>
          </a:p>
          <a:p>
            <a:pPr algn="just"/>
            <a:r>
              <a:rPr lang="ar-SA" dirty="0" smtClean="0">
                <a:latin typeface="Times New Roman" pitchFamily="18" charset="0"/>
                <a:cs typeface="Times New Roman" pitchFamily="18" charset="0"/>
              </a:rPr>
              <a:t> </a:t>
            </a:r>
            <a:r>
              <a:rPr lang="ar-SA" dirty="0">
                <a:latin typeface="Times New Roman" pitchFamily="18" charset="0"/>
                <a:cs typeface="Times New Roman" pitchFamily="18" charset="0"/>
              </a:rPr>
              <a:t>فعندما تكون التربة مشبعة (المسام ممتلئة تماماً بالماء) تسمى الحركة في الحالة المشبعة  </a:t>
            </a:r>
            <a:r>
              <a:rPr lang="en-US" dirty="0">
                <a:latin typeface="Times New Roman" pitchFamily="18" charset="0"/>
                <a:cs typeface="Times New Roman" pitchFamily="18" charset="0"/>
              </a:rPr>
              <a:t>saturated water flow</a:t>
            </a:r>
            <a:r>
              <a:rPr lang="ar-SA" dirty="0">
                <a:latin typeface="Times New Roman" pitchFamily="18" charset="0"/>
                <a:cs typeface="Times New Roman" pitchFamily="18" charset="0"/>
              </a:rPr>
              <a:t> </a:t>
            </a:r>
            <a:endParaRPr lang="ar-EG" dirty="0" smtClean="0">
              <a:latin typeface="Times New Roman" pitchFamily="18" charset="0"/>
              <a:cs typeface="Times New Roman" pitchFamily="18" charset="0"/>
            </a:endParaRPr>
          </a:p>
          <a:p>
            <a:pPr algn="just"/>
            <a:r>
              <a:rPr lang="ar-SA" dirty="0" smtClean="0">
                <a:latin typeface="Times New Roman" pitchFamily="18" charset="0"/>
                <a:cs typeface="Times New Roman" pitchFamily="18" charset="0"/>
              </a:rPr>
              <a:t>وعندما </a:t>
            </a:r>
            <a:r>
              <a:rPr lang="ar-SA" dirty="0">
                <a:latin typeface="Times New Roman" pitchFamily="18" charset="0"/>
                <a:cs typeface="Times New Roman" pitchFamily="18" charset="0"/>
              </a:rPr>
              <a:t>يكون المحتوى الرطوبى للتربة دون التشبع تسمى الحركة في الحالة غير المشبعة  </a:t>
            </a:r>
            <a:r>
              <a:rPr lang="en-US" dirty="0">
                <a:latin typeface="Times New Roman" pitchFamily="18" charset="0"/>
                <a:cs typeface="Times New Roman" pitchFamily="18" charset="0"/>
              </a:rPr>
              <a:t>unsaturated water flow</a:t>
            </a:r>
            <a:r>
              <a:rPr lang="ar-SA" dirty="0">
                <a:latin typeface="Times New Roman" pitchFamily="18" charset="0"/>
                <a:cs typeface="Times New Roman" pitchFamily="18" charset="0"/>
              </a:rPr>
              <a:t>. </a:t>
            </a:r>
            <a:endParaRPr lang="ar-EG" dirty="0" smtClean="0">
              <a:latin typeface="Times New Roman" pitchFamily="18" charset="0"/>
              <a:cs typeface="Times New Roman" pitchFamily="18" charset="0"/>
            </a:endParaRPr>
          </a:p>
          <a:p>
            <a:pPr algn="just"/>
            <a:r>
              <a:rPr lang="ar-SA" dirty="0" smtClean="0">
                <a:latin typeface="Times New Roman" pitchFamily="18" charset="0"/>
                <a:cs typeface="Times New Roman" pitchFamily="18" charset="0"/>
              </a:rPr>
              <a:t>هذا </a:t>
            </a:r>
            <a:r>
              <a:rPr lang="ar-SA" dirty="0">
                <a:latin typeface="Times New Roman" pitchFamily="18" charset="0"/>
                <a:cs typeface="Times New Roman" pitchFamily="18" charset="0"/>
              </a:rPr>
              <a:t>الاختلاف في المحتوى الرطوبى يؤثر على </a:t>
            </a:r>
            <a:r>
              <a:rPr lang="ar-SA" dirty="0" smtClean="0">
                <a:latin typeface="Times New Roman" pitchFamily="18" charset="0"/>
                <a:cs typeface="Times New Roman" pitchFamily="18" charset="0"/>
              </a:rPr>
              <a:t>مع</a:t>
            </a:r>
            <a:r>
              <a:rPr lang="ar-EG" dirty="0" smtClean="0">
                <a:latin typeface="Times New Roman" pitchFamily="18" charset="0"/>
                <a:cs typeface="Times New Roman" pitchFamily="18" charset="0"/>
              </a:rPr>
              <a:t>ا</a:t>
            </a:r>
            <a:r>
              <a:rPr lang="ar-SA" dirty="0" smtClean="0">
                <a:latin typeface="Times New Roman" pitchFamily="18" charset="0"/>
                <a:cs typeface="Times New Roman" pitchFamily="18" charset="0"/>
              </a:rPr>
              <a:t>مل </a:t>
            </a:r>
            <a:r>
              <a:rPr lang="ar-SA" dirty="0">
                <a:latin typeface="Times New Roman" pitchFamily="18" charset="0"/>
                <a:cs typeface="Times New Roman" pitchFamily="18" charset="0"/>
              </a:rPr>
              <a:t>التوصيل الهيدروليكي </a:t>
            </a:r>
            <a:r>
              <a:rPr lang="ar-EG" dirty="0">
                <a:latin typeface="Times New Roman" pitchFamily="18" charset="0"/>
                <a:cs typeface="Times New Roman" pitchFamily="18" charset="0"/>
              </a:rPr>
              <a:t>.</a:t>
            </a:r>
            <a:r>
              <a:rPr lang="ar-SA" dirty="0" smtClean="0">
                <a:latin typeface="Times New Roman" pitchFamily="18" charset="0"/>
                <a:cs typeface="Times New Roman" pitchFamily="18" charset="0"/>
              </a:rPr>
              <a:t> </a:t>
            </a:r>
            <a:endParaRPr lang="ar-EG" dirty="0" smtClean="0">
              <a:latin typeface="Times New Roman" pitchFamily="18" charset="0"/>
              <a:cs typeface="Times New Roman" pitchFamily="18" charset="0"/>
            </a:endParaRPr>
          </a:p>
          <a:p>
            <a:pPr algn="just"/>
            <a:r>
              <a:rPr lang="ar-SA" dirty="0" smtClean="0">
                <a:latin typeface="Times New Roman" pitchFamily="18" charset="0"/>
                <a:cs typeface="Times New Roman" pitchFamily="18" charset="0"/>
              </a:rPr>
              <a:t>حيث </a:t>
            </a:r>
            <a:r>
              <a:rPr lang="ar-SA" dirty="0">
                <a:latin typeface="Times New Roman" pitchFamily="18" charset="0"/>
                <a:cs typeface="Times New Roman" pitchFamily="18" charset="0"/>
              </a:rPr>
              <a:t>يكون هذا المعامل ثابت مع الزمن في الحالة </a:t>
            </a:r>
            <a:r>
              <a:rPr lang="ar-SA" dirty="0" smtClean="0">
                <a:latin typeface="Times New Roman" pitchFamily="18" charset="0"/>
                <a:cs typeface="Times New Roman" pitchFamily="18" charset="0"/>
              </a:rPr>
              <a:t>المشبعة</a:t>
            </a:r>
            <a:r>
              <a:rPr lang="ar-EG" dirty="0" smtClean="0">
                <a:latin typeface="Times New Roman" pitchFamily="18" charset="0"/>
                <a:cs typeface="Times New Roman" pitchFamily="18" charset="0"/>
              </a:rPr>
              <a:t>.</a:t>
            </a:r>
          </a:p>
          <a:p>
            <a:pPr algn="just"/>
            <a:r>
              <a:rPr lang="ar-SA" dirty="0" smtClean="0">
                <a:latin typeface="Times New Roman" pitchFamily="18" charset="0"/>
                <a:cs typeface="Times New Roman" pitchFamily="18" charset="0"/>
              </a:rPr>
              <a:t> </a:t>
            </a:r>
            <a:r>
              <a:rPr lang="ar-SA" dirty="0">
                <a:latin typeface="Times New Roman" pitchFamily="18" charset="0"/>
                <a:cs typeface="Times New Roman" pitchFamily="18" charset="0"/>
              </a:rPr>
              <a:t>ويتغير مع تغير المحتوى الرطوبى للتربة في الحالة غير المشبعة وتكون قيمته اقل من حالة </a:t>
            </a:r>
            <a:r>
              <a:rPr lang="ar-SA" dirty="0" smtClean="0">
                <a:latin typeface="Times New Roman" pitchFamily="18" charset="0"/>
                <a:cs typeface="Times New Roman" pitchFamily="18" charset="0"/>
              </a:rPr>
              <a:t>التشبع</a:t>
            </a:r>
            <a:r>
              <a:rPr lang="ar-EG"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endParaRPr lang="ar-EG" dirty="0"/>
          </a:p>
        </p:txBody>
      </p:sp>
    </p:spTree>
    <p:extLst>
      <p:ext uri="{BB962C8B-B14F-4D97-AF65-F5344CB8AC3E}">
        <p14:creationId xmlns:p14="http://schemas.microsoft.com/office/powerpoint/2010/main" val="728640409"/>
      </p:ext>
    </p:extLst>
  </p:cSld>
  <p:clrMapOvr>
    <a:masterClrMapping/>
  </p:clrMapOvr>
  <p:transition spd="slow">
    <p:cover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TotalTime>
  <Words>608</Words>
  <Application>Microsoft Office PowerPoint</Application>
  <PresentationFormat>On-screen Show (4:3)</PresentationFormat>
  <Paragraphs>90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محاضرات هيدرولوجي </vt:lpstr>
      <vt:lpstr>محاضرات هيدرولوجي                           د. محمد أحمد  بسيوني </vt:lpstr>
      <vt:lpstr>محاضرات هيدرولوجي                                         د. محمد أحمد  بسيوني </vt:lpstr>
      <vt:lpstr>محاضرات هيدرولوجي                                         د. محمد أحمد  بسيوني </vt:lpstr>
      <vt:lpstr>محاضرات هيدرولوجي                           د. محمد أحمد  بسيوني </vt:lpstr>
      <vt:lpstr>محاضرات هيدرولوجي                                            د. محمد أحمد  بسيوني </vt:lpstr>
      <vt:lpstr>محاضرات هيدرولوجي                                         د. محمد أحمد  بسيوني </vt:lpstr>
      <vt:lpstr>محاضرات هيدرولوجي                              د. محمد أحمد  بسيوني </vt:lpstr>
      <vt:lpstr>محاضرات هيدرولوجي                                         د. محمد أحمد  بسيوني </vt:lpstr>
      <vt:lpstr>قيم معامل التوصيل الهيدروليكي(متر/ثانية) لبعض الاراضي  عند مستويات رطوبة مختلفة</vt:lpstr>
      <vt:lpstr>محاضرات هيدرولوجي                                         د. محمد أحمد  بسيوني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طبيعية أراضي</dc:title>
  <dc:creator>abk</dc:creator>
  <cp:lastModifiedBy>abk</cp:lastModifiedBy>
  <cp:revision>174</cp:revision>
  <dcterms:created xsi:type="dcterms:W3CDTF">2018-09-28T21:22:20Z</dcterms:created>
  <dcterms:modified xsi:type="dcterms:W3CDTF">2020-03-18T10:12:54Z</dcterms:modified>
</cp:coreProperties>
</file>